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5" r:id="rId2"/>
    <p:sldId id="266" r:id="rId3"/>
    <p:sldId id="285" r:id="rId4"/>
    <p:sldId id="284" r:id="rId5"/>
    <p:sldId id="286" r:id="rId6"/>
    <p:sldId id="292" r:id="rId7"/>
    <p:sldId id="308" r:id="rId8"/>
    <p:sldId id="291" r:id="rId9"/>
    <p:sldId id="293" r:id="rId10"/>
    <p:sldId id="304" r:id="rId11"/>
    <p:sldId id="299" r:id="rId12"/>
    <p:sldId id="31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90649"/>
    <a:srgbClr val="512BD4"/>
    <a:srgbClr val="B9AAEE"/>
    <a:srgbClr val="FAFAFA"/>
    <a:srgbClr val="1F1F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F15055-B4E3-4CCB-AEE6-7D857FB7F53F}" v="22" dt="2022-11-17T17:46:36.76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36"/>
    <p:restoredTop sz="94719"/>
  </p:normalViewPr>
  <p:slideViewPr>
    <p:cSldViewPr snapToGrid="0">
      <p:cViewPr varScale="1">
        <p:scale>
          <a:sx n="152" d="100"/>
          <a:sy n="152" d="100"/>
        </p:scale>
        <p:origin x="97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svg>
</file>

<file path=ppt/media/image22.png>
</file>

<file path=ppt/media/image23.png>
</file>

<file path=ppt/media/image24.pn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png>
</file>

<file path=ppt/media/image31.png>
</file>

<file path=ppt/media/image32.png>
</file>

<file path=ppt/media/image33.svg>
</file>

<file path=ppt/media/image4.pn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CB67962-7DAD-27C7-AE18-58D126B021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730" y="5089365"/>
            <a:ext cx="9144000" cy="365125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4" name="Picture 3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6C00F3BE-9549-CFA5-93ED-073CB72206F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700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F9C4A-CC28-4290-AE7E-D5795E8CA71B}" type="datetime1">
              <a:rPr lang="en-US" smtClean="0"/>
              <a:t>11/17/2022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Microsoft Confidential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1148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C6397-CD70-4010-B829-2671CA79B9DD}" type="datetime1">
              <a:rPr lang="en-US" smtClean="0"/>
              <a:t>11/17/2022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Microsoft Confidential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731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viding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F24ACC4D-6C22-786F-EE96-E12EA0B915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83A32E-F292-BB75-B917-167F08F854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703320"/>
            <a:ext cx="9144000" cy="845734"/>
          </a:xfrm>
        </p:spPr>
        <p:txBody>
          <a:bodyPr anchor="b">
            <a:normAutofit/>
          </a:bodyPr>
          <a:lstStyle>
            <a:lvl1pPr algn="l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B67962-7DAD-27C7-AE18-58D126B021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641129"/>
            <a:ext cx="9144000" cy="365125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8579835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_1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525383B-3BB2-5B6A-5EFE-8EB8D73F9E8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602A9AB-AE88-89CB-1B76-390A69776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5B9336-7CF9-6DBE-2B3F-9A8906D1B3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8543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t_2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FF66F68-C8E3-49DD-CD58-1CDF06036E3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F888CE-A252-6263-30B8-0AF3FFE1F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F3F87-0131-7BA2-72D5-E08759DB35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6B0771-0033-F9B5-EC49-F27E0C6D5E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397732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t_3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D807C16-CC92-2151-D639-06C0FE4232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F888CE-A252-6263-30B8-0AF3FFE1F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F3F87-0131-7BA2-72D5-E08759DB35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6B0771-0033-F9B5-EC49-F27E0C6D5E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99960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A3BFD12-5F2E-131D-2F93-A7BD75B46FEC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7944438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53261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_Content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F7C5E-F00D-A584-927A-EDDC069D00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58919"/>
            <a:ext cx="3266699" cy="40532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B2A815C-160E-630F-917E-D1559B6708A8}"/>
              </a:ext>
            </a:extLst>
          </p:cNvPr>
          <p:cNvSpPr/>
          <p:nvPr userDrawn="1"/>
        </p:nvSpPr>
        <p:spPr>
          <a:xfrm>
            <a:off x="4979324" y="0"/>
            <a:ext cx="7212676" cy="6858000"/>
          </a:xfrm>
          <a:prstGeom prst="rect">
            <a:avLst/>
          </a:prstGeom>
          <a:solidFill>
            <a:srgbClr val="1906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472AE49C-04B7-ADCD-9CAF-F576C3D79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0250"/>
            <a:ext cx="3266699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88124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_Image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F7C5E-F00D-A584-927A-EDDC069D00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58919"/>
            <a:ext cx="3266699" cy="40532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B2A815C-160E-630F-917E-D1559B6708A8}"/>
              </a:ext>
            </a:extLst>
          </p:cNvPr>
          <p:cNvSpPr/>
          <p:nvPr userDrawn="1"/>
        </p:nvSpPr>
        <p:spPr>
          <a:xfrm>
            <a:off x="4979324" y="0"/>
            <a:ext cx="7212676" cy="6858000"/>
          </a:xfrm>
          <a:prstGeom prst="rect">
            <a:avLst/>
          </a:prstGeom>
          <a:solidFill>
            <a:srgbClr val="1906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472AE49C-04B7-ADCD-9CAF-F576C3D79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0250"/>
            <a:ext cx="3266699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C1577BE-79EA-EE78-8557-CDFFAFA41AF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977736" y="0"/>
            <a:ext cx="7214264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3528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512B8-84D1-44F9-EEFD-D4E46153A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E5BF4EB-139D-0215-28ED-1C6B388D0A9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0" y="1527175"/>
            <a:ext cx="10515600" cy="5330825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17941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8339FA4-CB47-64F7-0DE2-D1AE4485C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able Placeholder 6">
            <a:extLst>
              <a:ext uri="{FF2B5EF4-FFF2-40B4-BE49-F238E27FC236}">
                <a16:creationId xmlns:a16="http://schemas.microsoft.com/office/drawing/2014/main" id="{49A80658-64B2-8A16-A5D9-8E8038BBEA5D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838200" y="1819275"/>
            <a:ext cx="10515600" cy="42989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374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Background pattern&#10;&#10;Description automatically generated">
            <a:extLst>
              <a:ext uri="{FF2B5EF4-FFF2-40B4-BE49-F238E27FC236}">
                <a16:creationId xmlns:a16="http://schemas.microsoft.com/office/drawing/2014/main" id="{890A6E38-821E-3B3B-D008-13ECE0BA0503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A77048C-E359-F66D-AD4D-97D47FB30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9C945F-7803-9CF7-4561-E707D977AB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3AD0B5-411C-DD37-3DE1-D299F9DA78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1"/>
                </a:solidFill>
                <a:latin typeface="Open Sans" pitchFamily="2" charset="0"/>
                <a:cs typeface="Open Sans" pitchFamily="2" charset="0"/>
              </a:defRPr>
            </a:lvl1pPr>
          </a:lstStyle>
          <a:p>
            <a:fld id="{5ECCB86A-3665-5147-BAC9-7BEF9D6DEA03}" type="datetimeFigureOut">
              <a:rPr lang="en-US" smtClean="0"/>
              <a:pPr/>
              <a:t>11/17/2022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C852EC-6A60-0D42-A9E9-DDECCBDFBF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  <a:latin typeface="Open Sans" pitchFamily="2" charset="0"/>
                <a:cs typeface="Open Sans" pitchFamily="2" charset="0"/>
              </a:defRPr>
            </a:lvl1pPr>
          </a:lstStyle>
          <a:p>
            <a:fld id="{AE28451E-F2BC-8240-B99D-B1C92C439287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9" descr="Shape, icon, rectangle&#10;&#10;Description automatically generated">
            <a:extLst>
              <a:ext uri="{FF2B5EF4-FFF2-40B4-BE49-F238E27FC236}">
                <a16:creationId xmlns:a16="http://schemas.microsoft.com/office/drawing/2014/main" id="{16B77DA5-824E-FBA0-B882-81A183CEDA43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2192000" y="0"/>
            <a:ext cx="901700" cy="450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417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49" r:id="rId2"/>
    <p:sldLayoutId id="2147483650" r:id="rId3"/>
    <p:sldLayoutId id="2147483652" r:id="rId4"/>
    <p:sldLayoutId id="2147483657" r:id="rId5"/>
    <p:sldLayoutId id="2147483653" r:id="rId6"/>
    <p:sldLayoutId id="2147483658" r:id="rId7"/>
    <p:sldLayoutId id="2147483654" r:id="rId8"/>
    <p:sldLayoutId id="2147483655" r:id="rId9"/>
    <p:sldLayoutId id="2147483660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i="0" kern="1200" spc="120" baseline="0">
          <a:solidFill>
            <a:schemeClr val="bg1"/>
          </a:solidFill>
          <a:latin typeface="Open Sans Light" pitchFamily="2" charset="0"/>
          <a:ea typeface="+mj-ea"/>
          <a:cs typeface="Open Sans Light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sv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80184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62CCB-C45D-F38F-2C89-9563A06DE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Lesson:</a:t>
            </a:r>
            <a:br>
              <a:rPr lang="en-US" dirty="0"/>
            </a:br>
            <a:r>
              <a:rPr lang="en-US" dirty="0"/>
              <a:t>There’s Always More Opportunity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1389F9-C10E-E04B-8DDD-215F2222ADEA}"/>
              </a:ext>
            </a:extLst>
          </p:cNvPr>
          <p:cNvSpPr txBox="1"/>
          <p:nvPr/>
        </p:nvSpPr>
        <p:spPr>
          <a:xfrm>
            <a:off x="913406" y="1767081"/>
            <a:ext cx="10364194" cy="323165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private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static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rgbClr val="2B91AF"/>
                </a:solidFill>
                <a:latin typeface="Cascadia Mono" panose="020B0609020000020004" pitchFamily="49" charset="0"/>
              </a:rPr>
              <a:t>Regex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s_email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rgbClr val="2B91AF"/>
                </a:solidFill>
                <a:latin typeface="Cascadia Mono" panose="020B0609020000020004" pitchFamily="49" charset="0"/>
              </a:rPr>
              <a:t>Regex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200" dirty="0">
                <a:solidFill>
                  <a:srgbClr val="800000"/>
                </a:solidFill>
                <a:latin typeface="Cascadia Mono" panose="020B0609020000020004" pitchFamily="49" charset="0"/>
              </a:rPr>
              <a:t>@"</a:t>
            </a:r>
            <a:r>
              <a:rPr lang="en-US" sz="1200" dirty="0">
                <a:solidFill>
                  <a:srgbClr val="0073FF"/>
                </a:solidFill>
                <a:latin typeface="Cascadia Mono" panose="020B0609020000020004" pitchFamily="49" charset="0"/>
              </a:rPr>
              <a:t>[\w</a:t>
            </a:r>
            <a:r>
              <a:rPr lang="en-US" sz="1200" dirty="0">
                <a:solidFill>
                  <a:srgbClr val="800000"/>
                </a:solidFill>
                <a:latin typeface="Cascadia Mono" panose="020B0609020000020004" pitchFamily="49" charset="0"/>
              </a:rPr>
              <a:t>.+-</a:t>
            </a:r>
            <a:r>
              <a:rPr lang="en-US" sz="1200" dirty="0">
                <a:solidFill>
                  <a:srgbClr val="0073FF"/>
                </a:solidFill>
                <a:latin typeface="Cascadia Mono" panose="020B0609020000020004" pitchFamily="49" charset="0"/>
              </a:rPr>
              <a:t>]</a:t>
            </a:r>
            <a:r>
              <a:rPr lang="en-US" sz="1200" dirty="0">
                <a:solidFill>
                  <a:srgbClr val="FF00C1"/>
                </a:solidFill>
                <a:latin typeface="Cascadia Mono" panose="020B0609020000020004" pitchFamily="49" charset="0"/>
              </a:rPr>
              <a:t>+</a:t>
            </a:r>
            <a:r>
              <a:rPr lang="en-US" sz="1200" dirty="0">
                <a:solidFill>
                  <a:srgbClr val="800000"/>
                </a:solidFill>
                <a:latin typeface="Cascadia Mono" panose="020B0609020000020004" pitchFamily="49" charset="0"/>
              </a:rPr>
              <a:t>@</a:t>
            </a:r>
            <a:r>
              <a:rPr lang="en-US" sz="1200" dirty="0">
                <a:solidFill>
                  <a:srgbClr val="0073FF"/>
                </a:solidFill>
                <a:latin typeface="Cascadia Mono" panose="020B0609020000020004" pitchFamily="49" charset="0"/>
              </a:rPr>
              <a:t>[\w</a:t>
            </a:r>
            <a:r>
              <a:rPr lang="en-US" sz="1200" dirty="0">
                <a:solidFill>
                  <a:srgbClr val="800000"/>
                </a:solidFill>
                <a:latin typeface="Cascadia Mono" panose="020B0609020000020004" pitchFamily="49" charset="0"/>
              </a:rPr>
              <a:t>.-</a:t>
            </a:r>
            <a:r>
              <a:rPr lang="en-US" sz="1200" dirty="0">
                <a:solidFill>
                  <a:srgbClr val="0073FF"/>
                </a:solidFill>
                <a:latin typeface="Cascadia Mono" panose="020B0609020000020004" pitchFamily="49" charset="0"/>
              </a:rPr>
              <a:t>]</a:t>
            </a:r>
            <a:r>
              <a:rPr lang="en-US" sz="1200" dirty="0">
                <a:solidFill>
                  <a:srgbClr val="FF00C1"/>
                </a:solidFill>
                <a:latin typeface="Cascadia Mono" panose="020B0609020000020004" pitchFamily="49" charset="0"/>
              </a:rPr>
              <a:t>+</a:t>
            </a:r>
            <a:r>
              <a:rPr lang="en-US" sz="1200" dirty="0">
                <a:solidFill>
                  <a:srgbClr val="0073FF"/>
                </a:solidFill>
                <a:latin typeface="Cascadia Mono" panose="020B0609020000020004" pitchFamily="49" charset="0"/>
              </a:rPr>
              <a:t>.[\w</a:t>
            </a:r>
            <a:r>
              <a:rPr lang="en-US" sz="1200" dirty="0">
                <a:solidFill>
                  <a:srgbClr val="800000"/>
                </a:solidFill>
                <a:latin typeface="Cascadia Mono" panose="020B0609020000020004" pitchFamily="49" charset="0"/>
              </a:rPr>
              <a:t>.-</a:t>
            </a:r>
            <a:r>
              <a:rPr lang="en-US" sz="1200" dirty="0">
                <a:solidFill>
                  <a:srgbClr val="0073FF"/>
                </a:solidFill>
                <a:latin typeface="Cascadia Mono" panose="020B0609020000020004" pitchFamily="49" charset="0"/>
              </a:rPr>
              <a:t>]</a:t>
            </a:r>
            <a:r>
              <a:rPr lang="en-US" sz="1200" dirty="0">
                <a:solidFill>
                  <a:srgbClr val="FF00C1"/>
                </a:solidFill>
                <a:latin typeface="Cascadia Mono" panose="020B0609020000020004" pitchFamily="49" charset="0"/>
              </a:rPr>
              <a:t>+</a:t>
            </a:r>
            <a:r>
              <a:rPr lang="en-US" sz="1200" dirty="0">
                <a:solidFill>
                  <a:srgbClr val="800000"/>
                </a:solidFill>
                <a:latin typeface="Cascadia Mono" panose="020B0609020000020004" pitchFamily="49" charset="0"/>
              </a:rPr>
              <a:t>"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2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RegexOptions</a:t>
            </a:r>
            <a:r>
              <a:rPr lang="en-US" sz="12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.Compiled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endParaRPr lang="en-US" sz="12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private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static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s_text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HttpClient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().</a:t>
            </a:r>
            <a:r>
              <a:rPr lang="en-US" sz="12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GetStringAsync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200" dirty="0">
                <a:solidFill>
                  <a:srgbClr val="800000"/>
                </a:solidFill>
                <a:latin typeface="Cascadia Mono" panose="020B0609020000020004" pitchFamily="49" charset="0"/>
              </a:rPr>
              <a:t>@"https://raw.githubusercontent.com/mariomka/regex-benchmark/8e11300825fc15588e4db510c44890cd4f62e903/input-text.txt"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).Result;</a:t>
            </a:r>
          </a:p>
          <a:p>
            <a:endParaRPr lang="en-US" sz="12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[</a:t>
            </a:r>
            <a:r>
              <a:rPr lang="en-US" sz="1200" dirty="0">
                <a:solidFill>
                  <a:srgbClr val="2B91AF"/>
                </a:solidFill>
                <a:latin typeface="Cascadia Mono" panose="020B0609020000020004" pitchFamily="49" charset="0"/>
              </a:rPr>
              <a:t>Benchmark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]</a:t>
            </a:r>
          </a:p>
          <a:p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Email()</a:t>
            </a:r>
          </a:p>
          <a:p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count = 0;</a:t>
            </a:r>
          </a:p>
          <a:p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200" dirty="0">
                <a:solidFill>
                  <a:srgbClr val="2B91AF"/>
                </a:solidFill>
                <a:latin typeface="Cascadia Mono" panose="020B0609020000020004" pitchFamily="49" charset="0"/>
              </a:rPr>
              <a:t>Match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m = </a:t>
            </a:r>
            <a:r>
              <a:rPr lang="en-US" sz="12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s_email.Match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2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s_text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while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n-US" sz="12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m.Success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)</a:t>
            </a:r>
          </a:p>
          <a:p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{</a:t>
            </a:r>
          </a:p>
          <a:p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count++;</a:t>
            </a:r>
          </a:p>
          <a:p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m = </a:t>
            </a:r>
            <a:r>
              <a:rPr lang="en-US" sz="12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m.NextMatch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</a:p>
          <a:p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}</a:t>
            </a:r>
          </a:p>
          <a:p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return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count;</a:t>
            </a:r>
          </a:p>
          <a:p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  <a:endParaRPr lang="en-US" sz="1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7CC11F6-A777-A95F-438E-F0096C917E6B}"/>
              </a:ext>
            </a:extLst>
          </p:cNvPr>
          <p:cNvSpPr txBox="1"/>
          <p:nvPr/>
        </p:nvSpPr>
        <p:spPr>
          <a:xfrm>
            <a:off x="5105069" y="3681729"/>
            <a:ext cx="609666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Consolas" panose="020B0609020204030204" pitchFamily="49" charset="0"/>
              </a:rPr>
              <a:t>| Method |            Runtime |           Mean | Ratio | Allocated |</a:t>
            </a:r>
          </a:p>
          <a:p>
            <a:r>
              <a:rPr lang="en-US" sz="1200" dirty="0">
                <a:latin typeface="Consolas" panose="020B0609020204030204" pitchFamily="49" charset="0"/>
              </a:rPr>
              <a:t>|------- |------------------- |---------------:|------:|----------:|</a:t>
            </a:r>
          </a:p>
          <a:p>
            <a:r>
              <a:rPr lang="en-US" sz="1200" dirty="0">
                <a:latin typeface="Consolas" panose="020B0609020204030204" pitchFamily="49" charset="0"/>
              </a:rPr>
              <a:t>|  Email | .NET Framework 4.8 | 1,052,201.9 us | 1.000 |     48 KB |</a:t>
            </a:r>
          </a:p>
          <a:p>
            <a:r>
              <a:rPr lang="en-US" sz="1200" dirty="0">
                <a:latin typeface="Consolas" panose="020B0609020204030204" pitchFamily="49" charset="0"/>
              </a:rPr>
              <a:t>|  Email |      .NET Core 3.1 |   917,751.0 us | 0.872 |  43.16 KB |</a:t>
            </a:r>
          </a:p>
          <a:p>
            <a:r>
              <a:rPr lang="en-US" sz="1200" dirty="0">
                <a:latin typeface="Consolas" panose="020B0609020204030204" pitchFamily="49" charset="0"/>
              </a:rPr>
              <a:t>|  Email |           .NET 6.0 |    49,043.0 us | 0.047 |  41.96 KB |</a:t>
            </a:r>
          </a:p>
          <a:p>
            <a:r>
              <a:rPr lang="en-US" sz="1200" dirty="0">
                <a:latin typeface="Consolas" panose="020B0609020204030204" pitchFamily="49" charset="0"/>
              </a:rPr>
              <a:t>|  Email |           .NET 7.0 |       620.9 us | 0.001 |  41.84 KB |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6403B46-BCA9-BCC7-B242-CF0539DEDC3C}"/>
              </a:ext>
            </a:extLst>
          </p:cNvPr>
          <p:cNvSpPr txBox="1"/>
          <p:nvPr/>
        </p:nvSpPr>
        <p:spPr>
          <a:xfrm>
            <a:off x="913406" y="5237280"/>
            <a:ext cx="4107327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[</a:t>
            </a:r>
            <a:r>
              <a:rPr lang="en-US" sz="1200" dirty="0">
                <a:solidFill>
                  <a:srgbClr val="2B91AF"/>
                </a:solidFill>
                <a:latin typeface="Cascadia Mono" panose="020B0609020000020004" pitchFamily="49" charset="0"/>
              </a:rPr>
              <a:t>Benchmark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]</a:t>
            </a:r>
          </a:p>
          <a:p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Email() =&gt; </a:t>
            </a:r>
            <a:r>
              <a:rPr lang="en-US" sz="12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s_email.Count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2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s_text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  <a:endParaRPr lang="en-US" sz="12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568B502-2743-8286-27F6-72F1979C6EDC}"/>
              </a:ext>
            </a:extLst>
          </p:cNvPr>
          <p:cNvSpPr txBox="1"/>
          <p:nvPr/>
        </p:nvSpPr>
        <p:spPr>
          <a:xfrm>
            <a:off x="5105069" y="5182246"/>
            <a:ext cx="6096662" cy="64633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ysClr val="windowText" lastClr="000000"/>
                </a:solidFill>
                <a:latin typeface="Consolas" panose="020B0609020204030204" pitchFamily="49" charset="0"/>
              </a:rPr>
              <a:t>| Method |            Runtime |           Mean | Allocated |</a:t>
            </a:r>
          </a:p>
          <a:p>
            <a:r>
              <a:rPr lang="en-US" sz="1200" dirty="0">
                <a:solidFill>
                  <a:sysClr val="windowText" lastClr="000000"/>
                </a:solidFill>
                <a:latin typeface="Consolas" panose="020B0609020204030204" pitchFamily="49" charset="0"/>
              </a:rPr>
              <a:t>|------- |------------------- |---------------:|----------:|</a:t>
            </a:r>
          </a:p>
          <a:p>
            <a:r>
              <a:rPr lang="en-US" sz="1200" dirty="0">
                <a:solidFill>
                  <a:sysClr val="windowText" lastClr="000000"/>
                </a:solidFill>
                <a:latin typeface="Consolas" panose="020B0609020204030204" pitchFamily="49" charset="0"/>
              </a:rPr>
              <a:t>|  Email |           .NET 7.0 |       599.5 us |         - |</a:t>
            </a:r>
          </a:p>
        </p:txBody>
      </p:sp>
      <p:pic>
        <p:nvPicPr>
          <p:cNvPr id="20" name="Graphic 19">
            <a:extLst>
              <a:ext uri="{FF2B5EF4-FFF2-40B4-BE49-F238E27FC236}">
                <a16:creationId xmlns:a16="http://schemas.microsoft.com/office/drawing/2014/main" id="{71A0E479-7815-D2CC-A251-DAD3EE1D26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172221" y="4920255"/>
            <a:ext cx="1956816" cy="1926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21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4" grpId="0" animBg="1"/>
      <p:bldP spid="1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62CCB-C45D-F38F-2C89-9563A06DE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Lesson:</a:t>
            </a:r>
            <a:br>
              <a:rPr lang="en-US" dirty="0"/>
            </a:br>
            <a:r>
              <a:rPr lang="en-US" dirty="0"/>
              <a:t>Be Thoughtful About Your Defaults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AC311CB3-486C-CAA1-5C1C-587A6A0E84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35184" y="5348882"/>
            <a:ext cx="1956816" cy="1503760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62A8F88E-B082-5CD6-5C72-3CEBDD1995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276" y="2166516"/>
            <a:ext cx="2824692" cy="1502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97520B6F-0800-86B1-3FCB-5646D2E742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276" y="3723727"/>
            <a:ext cx="2824692" cy="15084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1125B05-6AA3-7B5A-2596-376B5F2DB521}"/>
              </a:ext>
            </a:extLst>
          </p:cNvPr>
          <p:cNvSpPr txBox="1"/>
          <p:nvPr/>
        </p:nvSpPr>
        <p:spPr>
          <a:xfrm>
            <a:off x="982134" y="1722661"/>
            <a:ext cx="2899834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 err="1"/>
              <a:t>Brotli</a:t>
            </a:r>
            <a:r>
              <a:rPr lang="en-US" sz="1050" dirty="0"/>
              <a:t> compression by level on</a:t>
            </a:r>
          </a:p>
          <a:p>
            <a:r>
              <a:rPr lang="en-US" sz="1050" dirty="0"/>
              <a:t>https://www.gutenberg.org/ebooks/100.txt.utf-8</a:t>
            </a:r>
          </a:p>
          <a:p>
            <a:r>
              <a:rPr lang="en-US" sz="1050" dirty="0"/>
              <a:t>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2166DC1-E5AA-329F-A5AB-612A1FB6B82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57276" y="5358275"/>
            <a:ext cx="6797698" cy="99807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F22A8E2-03EE-5FF6-B7C0-30C832128AEF}"/>
              </a:ext>
            </a:extLst>
          </p:cNvPr>
          <p:cNvSpPr txBox="1"/>
          <p:nvPr/>
        </p:nvSpPr>
        <p:spPr>
          <a:xfrm>
            <a:off x="4038600" y="2124851"/>
            <a:ext cx="7912100" cy="132343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800" dirty="0">
                <a:solidFill>
                  <a:srgbClr val="0000FF"/>
                </a:solidFill>
                <a:latin typeface="Cascadia Mono" panose="020B0609020000020004" pitchFamily="49" charset="0"/>
              </a:rPr>
              <a:t>private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800" dirty="0">
                <a:solidFill>
                  <a:srgbClr val="0000FF"/>
                </a:solidFill>
                <a:latin typeface="Cascadia Mono" panose="020B0609020000020004" pitchFamily="49" charset="0"/>
              </a:rPr>
              <a:t>byte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[] _data = </a:t>
            </a:r>
            <a:r>
              <a:rPr lang="en-US" sz="8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HttpClient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().</a:t>
            </a:r>
            <a:r>
              <a:rPr lang="en-US" sz="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GetByteArrayAsync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800" dirty="0">
                <a:solidFill>
                  <a:srgbClr val="A31515"/>
                </a:solidFill>
                <a:latin typeface="Cascadia Mono" panose="020B0609020000020004" pitchFamily="49" charset="0"/>
              </a:rPr>
              <a:t>"https://www.gutenberg.org/ebooks/100.txt.utf-8"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).Result;</a:t>
            </a:r>
          </a:p>
          <a:p>
            <a:r>
              <a:rPr lang="en-US" sz="800" dirty="0">
                <a:solidFill>
                  <a:srgbClr val="0000FF"/>
                </a:solidFill>
                <a:latin typeface="Cascadia Mono" panose="020B0609020000020004" pitchFamily="49" charset="0"/>
              </a:rPr>
              <a:t>private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800" dirty="0">
                <a:solidFill>
                  <a:srgbClr val="2B91AF"/>
                </a:solidFill>
                <a:latin typeface="Cascadia Mono" panose="020B0609020000020004" pitchFamily="49" charset="0"/>
              </a:rPr>
              <a:t>Stream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 _output = </a:t>
            </a:r>
            <a:r>
              <a:rPr lang="en-US" sz="8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MemoryStream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</a:p>
          <a:p>
            <a:endParaRPr lang="en-US" sz="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[</a:t>
            </a:r>
            <a:r>
              <a:rPr lang="en-US" sz="800" dirty="0">
                <a:solidFill>
                  <a:srgbClr val="2B91AF"/>
                </a:solidFill>
                <a:latin typeface="Cascadia Mono" panose="020B0609020000020004" pitchFamily="49" charset="0"/>
              </a:rPr>
              <a:t>Benchmark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]</a:t>
            </a:r>
          </a:p>
          <a:p>
            <a:r>
              <a:rPr lang="en-US" sz="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800" dirty="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 Compress()</a:t>
            </a:r>
          </a:p>
          <a:p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    _</a:t>
            </a:r>
            <a:r>
              <a:rPr lang="en-US" sz="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output.Position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 = 0;</a:t>
            </a:r>
          </a:p>
          <a:p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800" dirty="0">
                <a:solidFill>
                  <a:srgbClr val="0000FF"/>
                </a:solidFill>
                <a:latin typeface="Cascadia Mono" panose="020B0609020000020004" pitchFamily="49" charset="0"/>
              </a:rPr>
              <a:t>using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800" dirty="0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brotli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8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BrotliStream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(_output, </a:t>
            </a:r>
            <a:r>
              <a:rPr lang="en-US" sz="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CompressionMode</a:t>
            </a:r>
            <a:r>
              <a:rPr lang="en-US" sz="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.Compress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leaveOpen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: </a:t>
            </a:r>
            <a:r>
              <a:rPr lang="en-US" sz="800" dirty="0">
                <a:solidFill>
                  <a:srgbClr val="0000FF"/>
                </a:solidFill>
                <a:latin typeface="Cascadia Mono" panose="020B0609020000020004" pitchFamily="49" charset="0"/>
              </a:rPr>
              <a:t>true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brotli.Write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(_data);</a:t>
            </a:r>
          </a:p>
          <a:p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  <a:endParaRPr lang="en-US" sz="8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7723280-3064-9C79-FB82-38A0048AD0F0}"/>
              </a:ext>
            </a:extLst>
          </p:cNvPr>
          <p:cNvSpPr txBox="1"/>
          <p:nvPr/>
        </p:nvSpPr>
        <p:spPr>
          <a:xfrm>
            <a:off x="4038600" y="3600673"/>
            <a:ext cx="690456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|   Method |  Runtime |       Mean | Ratio | Compressed Size | Size Ratio |</a:t>
            </a:r>
          </a:p>
          <a:p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|--------- |--------- |-----------:|------:|----------------:|-----------:|</a:t>
            </a:r>
          </a:p>
          <a:p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| Compress | .NET 6.0 | 9,755.6 </a:t>
            </a:r>
            <a:r>
              <a:rPr lang="en-US" sz="1200" dirty="0" err="1">
                <a:solidFill>
                  <a:schemeClr val="bg1"/>
                </a:solidFill>
                <a:latin typeface="Consolas" panose="020B0609020204030204" pitchFamily="49" charset="0"/>
              </a:rPr>
              <a:t>ms</a:t>
            </a:r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 |  1.00 |     1,702,274 B |       1.00 |</a:t>
            </a:r>
          </a:p>
          <a:p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| Compress | .NET 7.0 |   126.8 </a:t>
            </a:r>
            <a:r>
              <a:rPr lang="en-US" sz="1200" dirty="0" err="1">
                <a:solidFill>
                  <a:schemeClr val="bg1"/>
                </a:solidFill>
                <a:latin typeface="Consolas" panose="020B0609020204030204" pitchFamily="49" charset="0"/>
              </a:rPr>
              <a:t>ms</a:t>
            </a:r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 |  0.01 |     2,027,351 B |       1.19 |</a:t>
            </a:r>
          </a:p>
        </p:txBody>
      </p:sp>
    </p:spTree>
    <p:extLst>
      <p:ext uri="{BB962C8B-B14F-4D97-AF65-F5344CB8AC3E}">
        <p14:creationId xmlns:p14="http://schemas.microsoft.com/office/powerpoint/2010/main" val="2458267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1" grpId="0" animBg="1"/>
      <p:bldP spid="1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FE3FC-D1E2-764E-8278-BB3778028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616935"/>
          </a:xfrm>
        </p:spPr>
        <p:txBody>
          <a:bodyPr/>
          <a:lstStyle/>
          <a:p>
            <a:r>
              <a:rPr lang="en-US" dirty="0"/>
              <a:t>Thanks for joining!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92F3B251-7903-A84E-ADBD-87B131AF9A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78950" y="3803650"/>
            <a:ext cx="2120900" cy="2286000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AE7C16-4E7B-4C63-B3A6-A69088655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Microsoft Confidential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8217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6FE8AF-C54E-8B47-969A-459B51106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1107436" cy="2852737"/>
          </a:xfrm>
        </p:spPr>
        <p:txBody>
          <a:bodyPr/>
          <a:lstStyle/>
          <a:p>
            <a:r>
              <a:rPr lang="en-US" dirty="0"/>
              <a:t>Performance Improvements</a:t>
            </a:r>
            <a:br>
              <a:rPr lang="en-US" dirty="0"/>
            </a:br>
            <a:r>
              <a:rPr lang="en-US" dirty="0"/>
              <a:t>in .NET 7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83A175-10B8-0B47-A3ED-FDEB68569C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Stephen Toub</a:t>
            </a:r>
            <a:r>
              <a:rPr lang="en-US" dirty="0"/>
              <a:t> - Partner Software Engineer (.NET)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2F4A4763-F337-6D40-93ED-91C1C69986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829589" y="4108580"/>
            <a:ext cx="2264228" cy="2749420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566F7D-23CB-40B3-A6F7-DB9447F3FF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Microsoft Confidential</a:t>
            </a:r>
          </a:p>
        </p:txBody>
      </p:sp>
    </p:spTree>
    <p:extLst>
      <p:ext uri="{BB962C8B-B14F-4D97-AF65-F5344CB8AC3E}">
        <p14:creationId xmlns:p14="http://schemas.microsoft.com/office/powerpoint/2010/main" val="3852120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4FCE2-886D-6D94-2FDD-5F6194A33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Microsoft Confidential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5ED5B28-504A-1CAE-4F5A-0C6FFB888B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056" y="1027448"/>
            <a:ext cx="11417887" cy="252108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DCB8D27C-ECEF-3C6D-11A5-62FA99A26995}"/>
              </a:ext>
            </a:extLst>
          </p:cNvPr>
          <p:cNvSpPr txBox="1"/>
          <p:nvPr/>
        </p:nvSpPr>
        <p:spPr>
          <a:xfrm>
            <a:off x="2605584" y="4052618"/>
            <a:ext cx="7781746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https://devblogs.microsoft.com/dotnet/performance_improvements_in_net_7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>
                  <a:lumMod val="9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Over 500 PRs / improvements discussed </a:t>
            </a:r>
            <a:r>
              <a:rPr lang="en-US" sz="1200" i="1" dirty="0">
                <a:solidFill>
                  <a:schemeClr val="bg1">
                    <a:lumMod val="95000"/>
                  </a:schemeClr>
                </a:solidFill>
              </a:rPr>
              <a:t>(&gt; 20% from outside of the .NET team, yay open source!)</a:t>
            </a:r>
            <a:endParaRPr lang="en-US" i="1" dirty="0">
              <a:solidFill>
                <a:schemeClr val="bg1">
                  <a:lumMod val="9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>
                  <a:lumMod val="95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Let’s look at just a representative few…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>
                  <a:lumMod val="95000"/>
                </a:schemeClr>
              </a:solidFill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Through a “lessons” lens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9382E27-B024-0E03-7A13-CF1BECE794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61542" y="4908916"/>
            <a:ext cx="1547653" cy="1843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099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72945-4C29-A25E-E249-9D9F8C637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096708" cy="1325563"/>
          </a:xfrm>
        </p:spPr>
        <p:txBody>
          <a:bodyPr>
            <a:normAutofit/>
          </a:bodyPr>
          <a:lstStyle/>
          <a:p>
            <a:r>
              <a:rPr lang="en-US" dirty="0"/>
              <a:t>Lesson:</a:t>
            </a:r>
            <a:br>
              <a:rPr lang="en-US" dirty="0"/>
            </a:br>
            <a:r>
              <a:rPr lang="en-US" dirty="0"/>
              <a:t>Find Ways To Have Your Cake And Eat It, Too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0A48230-0435-9BAD-5C19-B879165210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Tiered compilation introduced in .NET Core 3.0</a:t>
            </a:r>
          </a:p>
          <a:p>
            <a:pPr lvl="1"/>
            <a:r>
              <a:rPr lang="en-US" sz="2000" dirty="0"/>
              <a:t>Enables faster startup without sacrificing code quality</a:t>
            </a:r>
          </a:p>
          <a:p>
            <a:pPr lvl="2"/>
            <a:r>
              <a:rPr lang="en-US" sz="1800" dirty="0"/>
              <a:t>Also good for throughput (and a foundational mechanism for dynamic PGO)</a:t>
            </a:r>
          </a:p>
          <a:p>
            <a:pPr lvl="1"/>
            <a:r>
              <a:rPr lang="en-US" sz="2000" dirty="0"/>
              <a:t>But off by default for methods with loops...</a:t>
            </a:r>
          </a:p>
          <a:p>
            <a:pPr lvl="2"/>
            <a:r>
              <a:rPr lang="en-US" sz="1800" dirty="0"/>
              <a:t>…until now</a:t>
            </a:r>
          </a:p>
          <a:p>
            <a:endParaRPr lang="en-US" sz="2400" dirty="0"/>
          </a:p>
          <a:p>
            <a:r>
              <a:rPr lang="en-US" sz="2400" dirty="0"/>
              <a:t>On-Stack Replacement (OSR)</a:t>
            </a:r>
          </a:p>
          <a:p>
            <a:pPr lvl="1"/>
            <a:r>
              <a:rPr lang="en-US" sz="2000" dirty="0"/>
              <a:t>Tracks loop iteration count in tier 0</a:t>
            </a:r>
          </a:p>
          <a:p>
            <a:pPr lvl="1"/>
            <a:r>
              <a:rPr lang="en-US" sz="2000" dirty="0"/>
              <a:t>Triggers tier 1 compilation and jumps to it mid-method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590AD8D2-473F-0888-9286-E2E44F5DFE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43313" y="4896139"/>
            <a:ext cx="1865376" cy="1961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64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72945-4C29-A25E-E249-9D9F8C637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Lesson:</a:t>
            </a:r>
            <a:br>
              <a:rPr lang="en-US" dirty="0"/>
            </a:br>
            <a:r>
              <a:rPr lang="en-US" dirty="0"/>
              <a:t>Don’t Make Everyone Duplicate Efforts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0A48230-0435-9BAD-5C19-B879165210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Reflection invoke has historically had non-trivial overheads</a:t>
            </a:r>
          </a:p>
          <a:p>
            <a:pPr lvl="1"/>
            <a:r>
              <a:rPr lang="en-US" dirty="0"/>
              <a:t>Devs worked around that with reflection emit</a:t>
            </a:r>
          </a:p>
          <a:p>
            <a:r>
              <a:rPr lang="en-US" dirty="0"/>
              <a:t>Reflection emit approach now built-in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EF70BAEC-E291-BCE8-6B27-16CC94E45A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849339" y="4406900"/>
            <a:ext cx="2286000" cy="24511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87A572F-DE5D-9672-74DA-C37D078770AB}"/>
              </a:ext>
            </a:extLst>
          </p:cNvPr>
          <p:cNvSpPr txBox="1"/>
          <p:nvPr/>
        </p:nvSpPr>
        <p:spPr>
          <a:xfrm>
            <a:off x="901701" y="3189704"/>
            <a:ext cx="7018866" cy="133882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900" dirty="0">
                <a:solidFill>
                  <a:srgbClr val="0000FF"/>
                </a:solidFill>
                <a:latin typeface="Cascadia Mono" panose="020B0609020000020004" pitchFamily="49" charset="0"/>
              </a:rPr>
              <a:t>private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9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MethodInfo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 _</a:t>
            </a:r>
            <a:r>
              <a:rPr lang="en-US" sz="9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zeroArgs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9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typeof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900" dirty="0">
                <a:solidFill>
                  <a:srgbClr val="2B91AF"/>
                </a:solidFill>
                <a:latin typeface="Cascadia Mono" panose="020B0609020000020004" pitchFamily="49" charset="0"/>
              </a:rPr>
              <a:t>Program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).</a:t>
            </a:r>
            <a:r>
              <a:rPr lang="en-US" sz="9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GetMethod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9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nameof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9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ZeroArgsMethod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));</a:t>
            </a:r>
          </a:p>
          <a:p>
            <a:r>
              <a:rPr lang="en-US" sz="900" dirty="0">
                <a:solidFill>
                  <a:srgbClr val="0000FF"/>
                </a:solidFill>
                <a:latin typeface="Cascadia Mono" panose="020B0609020000020004" pitchFamily="49" charset="0"/>
              </a:rPr>
              <a:t>private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9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MethodInfo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 _</a:t>
            </a:r>
            <a:r>
              <a:rPr lang="en-US" sz="9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oneArg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9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typeof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900" dirty="0">
                <a:solidFill>
                  <a:srgbClr val="2B91AF"/>
                </a:solidFill>
                <a:latin typeface="Cascadia Mono" panose="020B0609020000020004" pitchFamily="49" charset="0"/>
              </a:rPr>
              <a:t>Program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).</a:t>
            </a:r>
            <a:r>
              <a:rPr lang="en-US" sz="9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GetMethod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9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nameof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9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OneArgMethod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));</a:t>
            </a:r>
          </a:p>
          <a:p>
            <a:r>
              <a:rPr lang="en-US" sz="900" dirty="0">
                <a:solidFill>
                  <a:srgbClr val="0000FF"/>
                </a:solidFill>
                <a:latin typeface="Cascadia Mono" panose="020B0609020000020004" pitchFamily="49" charset="0"/>
              </a:rPr>
              <a:t>private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900" dirty="0">
                <a:solidFill>
                  <a:srgbClr val="0000FF"/>
                </a:solidFill>
                <a:latin typeface="Cascadia Mono" panose="020B0609020000020004" pitchFamily="49" charset="0"/>
              </a:rPr>
              <a:t>object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[] _</a:t>
            </a:r>
            <a:r>
              <a:rPr lang="en-US" sz="9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args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9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900" dirty="0">
                <a:solidFill>
                  <a:srgbClr val="0000FF"/>
                </a:solidFill>
                <a:latin typeface="Cascadia Mono" panose="020B0609020000020004" pitchFamily="49" charset="0"/>
              </a:rPr>
              <a:t>object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[] { 42 };</a:t>
            </a:r>
          </a:p>
          <a:p>
            <a:endParaRPr lang="en-US" sz="9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[</a:t>
            </a:r>
            <a:r>
              <a:rPr lang="en-US" sz="900" dirty="0">
                <a:solidFill>
                  <a:srgbClr val="2B91AF"/>
                </a:solidFill>
                <a:latin typeface="Cascadia Mono" panose="020B0609020000020004" pitchFamily="49" charset="0"/>
              </a:rPr>
              <a:t>Benchmark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] </a:t>
            </a:r>
            <a:r>
              <a:rPr lang="en-US" sz="9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900" dirty="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InvokeZero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() =&gt; _</a:t>
            </a:r>
            <a:r>
              <a:rPr lang="en-US" sz="9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zeroArgs.Invoke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900" dirty="0">
                <a:solidFill>
                  <a:srgbClr val="0000FF"/>
                </a:solidFill>
                <a:latin typeface="Cascadia Mono" panose="020B0609020000020004" pitchFamily="49" charset="0"/>
              </a:rPr>
              <a:t>null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900" dirty="0">
                <a:solidFill>
                  <a:srgbClr val="0000FF"/>
                </a:solidFill>
                <a:latin typeface="Cascadia Mono" panose="020B0609020000020004" pitchFamily="49" charset="0"/>
              </a:rPr>
              <a:t>null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[</a:t>
            </a:r>
            <a:r>
              <a:rPr lang="en-US" sz="900" dirty="0">
                <a:solidFill>
                  <a:srgbClr val="2B91AF"/>
                </a:solidFill>
                <a:latin typeface="Cascadia Mono" panose="020B0609020000020004" pitchFamily="49" charset="0"/>
              </a:rPr>
              <a:t>Benchmark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] </a:t>
            </a:r>
            <a:r>
              <a:rPr lang="en-US" sz="9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900" dirty="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InvokeOne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() =&gt; _</a:t>
            </a:r>
            <a:r>
              <a:rPr lang="en-US" sz="9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oneArg.Invoke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900" dirty="0">
                <a:solidFill>
                  <a:srgbClr val="0000FF"/>
                </a:solidFill>
                <a:latin typeface="Cascadia Mono" panose="020B0609020000020004" pitchFamily="49" charset="0"/>
              </a:rPr>
              <a:t>null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, _</a:t>
            </a:r>
            <a:r>
              <a:rPr lang="en-US" sz="9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args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endParaRPr lang="en-US" sz="9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9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900" dirty="0">
                <a:solidFill>
                  <a:srgbClr val="0000FF"/>
                </a:solidFill>
                <a:latin typeface="Cascadia Mono" panose="020B0609020000020004" pitchFamily="49" charset="0"/>
              </a:rPr>
              <a:t>static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900" dirty="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ZeroArgsMethod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() { }</a:t>
            </a:r>
          </a:p>
          <a:p>
            <a:r>
              <a:rPr lang="en-US" sz="9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900" dirty="0">
                <a:solidFill>
                  <a:srgbClr val="0000FF"/>
                </a:solidFill>
                <a:latin typeface="Cascadia Mono" panose="020B0609020000020004" pitchFamily="49" charset="0"/>
              </a:rPr>
              <a:t>static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900" dirty="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OneArgMethod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9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) { }</a:t>
            </a:r>
            <a:endParaRPr lang="en-US" sz="9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BE7164-BB23-47BA-6770-56015DA37DA7}"/>
              </a:ext>
            </a:extLst>
          </p:cNvPr>
          <p:cNvSpPr txBox="1"/>
          <p:nvPr/>
        </p:nvSpPr>
        <p:spPr>
          <a:xfrm>
            <a:off x="838200" y="4602024"/>
            <a:ext cx="5973234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|     Method |            Runtime |       Mean |</a:t>
            </a:r>
          </a:p>
          <a:p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|----------- |------------------- |-----------:|</a:t>
            </a:r>
          </a:p>
          <a:p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| </a:t>
            </a:r>
            <a:r>
              <a:rPr lang="en-US" sz="1200" dirty="0" err="1">
                <a:solidFill>
                  <a:schemeClr val="bg1"/>
                </a:solidFill>
                <a:latin typeface="Consolas" panose="020B0609020204030204" pitchFamily="49" charset="0"/>
              </a:rPr>
              <a:t>InvokeZero</a:t>
            </a:r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 |           .NET 6.0 |  45.194 ns |</a:t>
            </a:r>
          </a:p>
          <a:p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| </a:t>
            </a:r>
            <a:r>
              <a:rPr lang="en-US" sz="1200" dirty="0" err="1">
                <a:solidFill>
                  <a:schemeClr val="bg1"/>
                </a:solidFill>
                <a:latin typeface="Consolas" panose="020B0609020204030204" pitchFamily="49" charset="0"/>
              </a:rPr>
              <a:t>InvokeZero</a:t>
            </a:r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 |           .NET 7.0 |   7.770 ns |</a:t>
            </a:r>
          </a:p>
          <a:p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|            |                    |            |</a:t>
            </a:r>
          </a:p>
          <a:p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|  </a:t>
            </a:r>
            <a:r>
              <a:rPr lang="en-US" sz="1200" dirty="0" err="1">
                <a:solidFill>
                  <a:schemeClr val="bg1"/>
                </a:solidFill>
                <a:latin typeface="Consolas" panose="020B0609020204030204" pitchFamily="49" charset="0"/>
              </a:rPr>
              <a:t>InvokeOne</a:t>
            </a:r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 |           .NET 6.0 |  82.724 ns |</a:t>
            </a:r>
          </a:p>
          <a:p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|  </a:t>
            </a:r>
            <a:r>
              <a:rPr lang="en-US" sz="1200" dirty="0" err="1">
                <a:solidFill>
                  <a:schemeClr val="bg1"/>
                </a:solidFill>
                <a:latin typeface="Consolas" panose="020B0609020204030204" pitchFamily="49" charset="0"/>
              </a:rPr>
              <a:t>InvokeOne</a:t>
            </a:r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 |           .NET 7.0 |  22.758 ns |</a:t>
            </a:r>
          </a:p>
        </p:txBody>
      </p:sp>
    </p:spTree>
    <p:extLst>
      <p:ext uri="{BB962C8B-B14F-4D97-AF65-F5344CB8AC3E}">
        <p14:creationId xmlns:p14="http://schemas.microsoft.com/office/powerpoint/2010/main" val="2726721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72481-2C10-FA6F-918A-9FB54B248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Lesson:</a:t>
            </a:r>
            <a:br>
              <a:rPr lang="en-US" dirty="0"/>
            </a:br>
            <a:r>
              <a:rPr lang="en-US" dirty="0"/>
              <a:t>CS research is on-going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06BAA7B5-D423-89E0-5920-D6915275EF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159391" y="4901184"/>
            <a:ext cx="1956816" cy="195681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346FD92-3969-408B-091E-34A515B77B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7783" y="1960472"/>
            <a:ext cx="4216617" cy="175904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07EBCE8-6E1A-EC8C-1781-00CBC924F3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61843" y="3029288"/>
            <a:ext cx="3919957" cy="202152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8495785-2106-2269-A9F0-A6679BB34EE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54400" y="4130675"/>
            <a:ext cx="3741889" cy="217070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4" name="Arrow: Right 13">
            <a:extLst>
              <a:ext uri="{FF2B5EF4-FFF2-40B4-BE49-F238E27FC236}">
                <a16:creationId xmlns:a16="http://schemas.microsoft.com/office/drawing/2014/main" id="{838FC180-409C-F755-C979-7267E51B5BEF}"/>
              </a:ext>
            </a:extLst>
          </p:cNvPr>
          <p:cNvSpPr/>
          <p:nvPr/>
        </p:nvSpPr>
        <p:spPr>
          <a:xfrm>
            <a:off x="5350933" y="2247900"/>
            <a:ext cx="478367" cy="1524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149288B-BD30-D92F-2281-26B403A87FE8}"/>
              </a:ext>
            </a:extLst>
          </p:cNvPr>
          <p:cNvSpPr txBox="1"/>
          <p:nvPr/>
        </p:nvSpPr>
        <p:spPr>
          <a:xfrm>
            <a:off x="5888566" y="2135010"/>
            <a:ext cx="3919957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RegexOptions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.NonBacktracking</a:t>
            </a:r>
            <a:endParaRPr lang="en-US" dirty="0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032A790B-A17B-DC8A-B4FB-6D83568D1E6A}"/>
              </a:ext>
            </a:extLst>
          </p:cNvPr>
          <p:cNvSpPr/>
          <p:nvPr/>
        </p:nvSpPr>
        <p:spPr>
          <a:xfrm>
            <a:off x="6993466" y="3508206"/>
            <a:ext cx="478367" cy="1524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A0EE5B8-6107-0BBE-D8FD-71761A985465}"/>
              </a:ext>
            </a:extLst>
          </p:cNvPr>
          <p:cNvSpPr txBox="1"/>
          <p:nvPr/>
        </p:nvSpPr>
        <p:spPr>
          <a:xfrm>
            <a:off x="7531099" y="3395316"/>
            <a:ext cx="3919957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DateTime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.Month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/Day/Year</a:t>
            </a:r>
            <a:endParaRPr lang="en-US" dirty="0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9135A02F-AC00-2FD2-427D-BD0FAB8953A6}"/>
              </a:ext>
            </a:extLst>
          </p:cNvPr>
          <p:cNvSpPr/>
          <p:nvPr/>
        </p:nvSpPr>
        <p:spPr>
          <a:xfrm rot="10800000">
            <a:off x="4515106" y="5575758"/>
            <a:ext cx="478367" cy="1524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34DD53E-1847-7C69-00A5-7A48FD1F0ED5}"/>
              </a:ext>
            </a:extLst>
          </p:cNvPr>
          <p:cNvSpPr txBox="1"/>
          <p:nvPr/>
        </p:nvSpPr>
        <p:spPr>
          <a:xfrm>
            <a:off x="1176967" y="5458598"/>
            <a:ext cx="3285260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/</a:t>
            </a:r>
            <a:r>
              <a:rPr lang="en-US" dirty="0">
                <a:solidFill>
                  <a:srgbClr val="0000FF"/>
                </a:solidFill>
                <a:latin typeface="Cascadia Mono" panose="020B0609020000020004" pitchFamily="49" charset="0"/>
              </a:rPr>
              <a:t>float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.{Try}Parse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9084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72481-2C10-FA6F-918A-9FB54B248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Lesson:</a:t>
            </a:r>
            <a:br>
              <a:rPr lang="en-US" dirty="0"/>
            </a:br>
            <a:r>
              <a:rPr lang="en-US" dirty="0"/>
              <a:t>CS research is on-going, cont.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2D18B18-A816-A348-25BD-7CBF2C9291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0825" y="1754665"/>
            <a:ext cx="2511976" cy="88894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13EE6E0-730D-4D86-1AF2-81AAD9944B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3068" y="2386645"/>
            <a:ext cx="2300166" cy="184980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B427E01-5B79-8A4E-6545-CA87234EEF89}"/>
              </a:ext>
            </a:extLst>
          </p:cNvPr>
          <p:cNvSpPr txBox="1"/>
          <p:nvPr/>
        </p:nvSpPr>
        <p:spPr>
          <a:xfrm>
            <a:off x="838199" y="4344696"/>
            <a:ext cx="6841067" cy="243143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[</a:t>
            </a:r>
            <a:r>
              <a:rPr lang="en-US" sz="800" dirty="0">
                <a:solidFill>
                  <a:srgbClr val="2B91AF"/>
                </a:solidFill>
                <a:latin typeface="Cascadia Mono" panose="020B0609020000020004" pitchFamily="49" charset="0"/>
              </a:rPr>
              <a:t>Params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RegexOptions</a:t>
            </a:r>
            <a:r>
              <a:rPr lang="en-US" sz="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.Compiled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RegexOptions</a:t>
            </a:r>
            <a:r>
              <a:rPr lang="en-US" sz="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.NonBacktracking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)]</a:t>
            </a:r>
          </a:p>
          <a:p>
            <a:r>
              <a:rPr lang="en-US" sz="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RegexOptions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 Options { </a:t>
            </a:r>
            <a:r>
              <a:rPr lang="en-US" sz="800" dirty="0">
                <a:solidFill>
                  <a:srgbClr val="0000FF"/>
                </a:solidFill>
                <a:latin typeface="Cascadia Mono" panose="020B0609020000020004" pitchFamily="49" charset="0"/>
              </a:rPr>
              <a:t>get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; </a:t>
            </a:r>
            <a:r>
              <a:rPr lang="en-US" sz="800" dirty="0">
                <a:solidFill>
                  <a:srgbClr val="0000FF"/>
                </a:solidFill>
                <a:latin typeface="Cascadia Mono" panose="020B0609020000020004" pitchFamily="49" charset="0"/>
              </a:rPr>
              <a:t>set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; }</a:t>
            </a:r>
          </a:p>
          <a:p>
            <a:endParaRPr lang="en-US" sz="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[</a:t>
            </a:r>
            <a:r>
              <a:rPr lang="en-US" sz="800" dirty="0">
                <a:solidFill>
                  <a:srgbClr val="2B91AF"/>
                </a:solidFill>
                <a:latin typeface="Cascadia Mono" panose="020B0609020000020004" pitchFamily="49" charset="0"/>
              </a:rPr>
              <a:t>Params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800" dirty="0">
                <a:solidFill>
                  <a:srgbClr val="0000FF"/>
                </a:solidFill>
                <a:latin typeface="Cascadia Mono" panose="020B0609020000020004" pitchFamily="49" charset="0"/>
              </a:rPr>
              <a:t>false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800" dirty="0">
                <a:solidFill>
                  <a:srgbClr val="0000FF"/>
                </a:solidFill>
                <a:latin typeface="Cascadia Mono" panose="020B0609020000020004" pitchFamily="49" charset="0"/>
              </a:rPr>
              <a:t>true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)]</a:t>
            </a:r>
          </a:p>
          <a:p>
            <a:r>
              <a:rPr lang="en-US" sz="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800" dirty="0">
                <a:solidFill>
                  <a:srgbClr val="0000FF"/>
                </a:solidFill>
                <a:latin typeface="Cascadia Mono" panose="020B0609020000020004" pitchFamily="49" charset="0"/>
              </a:rPr>
              <a:t>bool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BadInput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 { </a:t>
            </a:r>
            <a:r>
              <a:rPr lang="en-US" sz="800" dirty="0">
                <a:solidFill>
                  <a:srgbClr val="0000FF"/>
                </a:solidFill>
                <a:latin typeface="Cascadia Mono" panose="020B0609020000020004" pitchFamily="49" charset="0"/>
              </a:rPr>
              <a:t>get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; </a:t>
            </a:r>
            <a:r>
              <a:rPr lang="en-US" sz="800" dirty="0">
                <a:solidFill>
                  <a:srgbClr val="0000FF"/>
                </a:solidFill>
                <a:latin typeface="Cascadia Mono" panose="020B0609020000020004" pitchFamily="49" charset="0"/>
              </a:rPr>
              <a:t>set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; }</a:t>
            </a:r>
          </a:p>
          <a:p>
            <a:endParaRPr lang="en-US" sz="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800" dirty="0">
                <a:solidFill>
                  <a:srgbClr val="0000FF"/>
                </a:solidFill>
                <a:latin typeface="Cascadia Mono" panose="020B0609020000020004" pitchFamily="49" charset="0"/>
              </a:rPr>
              <a:t>private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800" dirty="0">
                <a:solidFill>
                  <a:srgbClr val="2B91AF"/>
                </a:solidFill>
                <a:latin typeface="Cascadia Mono" panose="020B0609020000020004" pitchFamily="49" charset="0"/>
              </a:rPr>
              <a:t>Regex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 _regex;</a:t>
            </a:r>
          </a:p>
          <a:p>
            <a:r>
              <a:rPr lang="en-US" sz="800" dirty="0">
                <a:solidFill>
                  <a:srgbClr val="0000FF"/>
                </a:solidFill>
                <a:latin typeface="Cascadia Mono" panose="020B0609020000020004" pitchFamily="49" charset="0"/>
              </a:rPr>
              <a:t>private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800" dirty="0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 _input;</a:t>
            </a:r>
          </a:p>
          <a:p>
            <a:endParaRPr lang="en-US" sz="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[</a:t>
            </a:r>
            <a:r>
              <a:rPr lang="en-US" sz="8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GlobalSetup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]</a:t>
            </a:r>
          </a:p>
          <a:p>
            <a:r>
              <a:rPr lang="en-US" sz="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800" dirty="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 Setup()</a:t>
            </a:r>
          </a:p>
          <a:p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800" dirty="0">
                <a:solidFill>
                  <a:srgbClr val="008000"/>
                </a:solidFill>
                <a:latin typeface="Cascadia Mono" panose="020B0609020000020004" pitchFamily="49" charset="0"/>
              </a:rPr>
              <a:t>// https://stackstatus.tumblr.com/post/147710624694/outage-postmortem-july-20-2016</a:t>
            </a:r>
            <a:endParaRPr lang="en-US" sz="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    _regex = </a:t>
            </a:r>
            <a:r>
              <a:rPr lang="en-US" sz="8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800" dirty="0">
                <a:solidFill>
                  <a:srgbClr val="2B91AF"/>
                </a:solidFill>
                <a:latin typeface="Cascadia Mono" panose="020B0609020000020004" pitchFamily="49" charset="0"/>
              </a:rPr>
              <a:t>Regex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800" dirty="0">
                <a:solidFill>
                  <a:srgbClr val="800000"/>
                </a:solidFill>
                <a:latin typeface="Cascadia Mono" panose="020B0609020000020004" pitchFamily="49" charset="0"/>
              </a:rPr>
              <a:t>@"</a:t>
            </a:r>
            <a:r>
              <a:rPr lang="en-US" sz="800" dirty="0">
                <a:solidFill>
                  <a:srgbClr val="FF00C1"/>
                </a:solidFill>
                <a:latin typeface="Cascadia Mono" panose="020B0609020000020004" pitchFamily="49" charset="0"/>
              </a:rPr>
              <a:t>^</a:t>
            </a:r>
            <a:r>
              <a:rPr lang="en-US" sz="800" dirty="0">
                <a:solidFill>
                  <a:srgbClr val="0073FF"/>
                </a:solidFill>
                <a:latin typeface="Cascadia Mono" panose="020B0609020000020004" pitchFamily="49" charset="0"/>
              </a:rPr>
              <a:t>[\s</a:t>
            </a:r>
            <a:r>
              <a:rPr lang="en-US" sz="800" dirty="0">
                <a:solidFill>
                  <a:srgbClr val="9E5B71"/>
                </a:solidFill>
                <a:latin typeface="Cascadia Mono" panose="020B0609020000020004" pitchFamily="49" charset="0"/>
              </a:rPr>
              <a:t>\u200c</a:t>
            </a:r>
            <a:r>
              <a:rPr lang="en-US" sz="800" dirty="0">
                <a:solidFill>
                  <a:srgbClr val="0073FF"/>
                </a:solidFill>
                <a:latin typeface="Cascadia Mono" panose="020B0609020000020004" pitchFamily="49" charset="0"/>
              </a:rPr>
              <a:t>]</a:t>
            </a:r>
            <a:r>
              <a:rPr lang="en-US" sz="800" dirty="0">
                <a:solidFill>
                  <a:srgbClr val="FF00C1"/>
                </a:solidFill>
                <a:latin typeface="Cascadia Mono" panose="020B0609020000020004" pitchFamily="49" charset="0"/>
              </a:rPr>
              <a:t>+</a:t>
            </a:r>
            <a:r>
              <a:rPr lang="en-US" sz="800" dirty="0">
                <a:solidFill>
                  <a:srgbClr val="05C3BA"/>
                </a:solidFill>
                <a:latin typeface="Cascadia Mono" panose="020B0609020000020004" pitchFamily="49" charset="0"/>
              </a:rPr>
              <a:t>|</a:t>
            </a:r>
            <a:r>
              <a:rPr lang="en-US" sz="800" dirty="0">
                <a:solidFill>
                  <a:srgbClr val="0073FF"/>
                </a:solidFill>
                <a:latin typeface="Cascadia Mono" panose="020B0609020000020004" pitchFamily="49" charset="0"/>
              </a:rPr>
              <a:t>[\s</a:t>
            </a:r>
            <a:r>
              <a:rPr lang="en-US" sz="800" dirty="0">
                <a:solidFill>
                  <a:srgbClr val="9E5B71"/>
                </a:solidFill>
                <a:latin typeface="Cascadia Mono" panose="020B0609020000020004" pitchFamily="49" charset="0"/>
              </a:rPr>
              <a:t>\u200c</a:t>
            </a:r>
            <a:r>
              <a:rPr lang="en-US" sz="800" dirty="0">
                <a:solidFill>
                  <a:srgbClr val="0073FF"/>
                </a:solidFill>
                <a:latin typeface="Cascadia Mono" panose="020B0609020000020004" pitchFamily="49" charset="0"/>
              </a:rPr>
              <a:t>]</a:t>
            </a:r>
            <a:r>
              <a:rPr lang="en-US" sz="800" dirty="0">
                <a:solidFill>
                  <a:srgbClr val="FF00C1"/>
                </a:solidFill>
                <a:latin typeface="Cascadia Mono" panose="020B0609020000020004" pitchFamily="49" charset="0"/>
              </a:rPr>
              <a:t>+$</a:t>
            </a:r>
            <a:r>
              <a:rPr lang="en-US" sz="800" dirty="0">
                <a:solidFill>
                  <a:srgbClr val="800000"/>
                </a:solidFill>
                <a:latin typeface="Cascadia Mono" panose="020B0609020000020004" pitchFamily="49" charset="0"/>
              </a:rPr>
              <a:t>"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, Options);</a:t>
            </a:r>
          </a:p>
          <a:p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    _input = </a:t>
            </a:r>
            <a:r>
              <a:rPr lang="en-US" sz="800" dirty="0">
                <a:solidFill>
                  <a:srgbClr val="A31515"/>
                </a:solidFill>
                <a:latin typeface="Cascadia Mono" panose="020B0609020000020004" pitchFamily="49" charset="0"/>
              </a:rPr>
              <a:t>$"-- play happy sound for player to enjoy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  <a:r>
              <a:rPr lang="en-US" sz="8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800" dirty="0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800" dirty="0">
                <a:solidFill>
                  <a:srgbClr val="A31515"/>
                </a:solidFill>
                <a:latin typeface="Cascadia Mono" panose="020B0609020000020004" pitchFamily="49" charset="0"/>
              </a:rPr>
              <a:t>'</a:t>
            </a:r>
            <a:r>
              <a:rPr lang="en-US" sz="800" dirty="0">
                <a:solidFill>
                  <a:srgbClr val="9E5B71"/>
                </a:solidFill>
                <a:latin typeface="Cascadia Mono" panose="020B0609020000020004" pitchFamily="49" charset="0"/>
              </a:rPr>
              <a:t> </a:t>
            </a:r>
            <a:r>
              <a:rPr lang="en-US" sz="800" dirty="0">
                <a:solidFill>
                  <a:srgbClr val="A31515"/>
                </a:solidFill>
                <a:latin typeface="Cascadia Mono" panose="020B0609020000020004" pitchFamily="49" charset="0"/>
              </a:rPr>
              <a:t>'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, 20_000)}</a:t>
            </a:r>
            <a:r>
              <a:rPr lang="en-US" sz="8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 + (</a:t>
            </a:r>
            <a:r>
              <a:rPr lang="en-US" sz="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BadInput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 ? </a:t>
            </a:r>
            <a:r>
              <a:rPr lang="en-US" sz="800" dirty="0">
                <a:solidFill>
                  <a:srgbClr val="A31515"/>
                </a:solidFill>
                <a:latin typeface="Cascadia Mono" panose="020B0609020000020004" pitchFamily="49" charset="0"/>
              </a:rPr>
              <a:t>"!"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 : </a:t>
            </a:r>
            <a:r>
              <a:rPr lang="en-US" sz="800" dirty="0">
                <a:solidFill>
                  <a:srgbClr val="A31515"/>
                </a:solidFill>
                <a:latin typeface="Cascadia Mono" panose="020B0609020000020004" pitchFamily="49" charset="0"/>
              </a:rPr>
              <a:t>""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</a:p>
          <a:p>
            <a:endParaRPr lang="en-US" sz="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[</a:t>
            </a:r>
            <a:r>
              <a:rPr lang="en-US" sz="800" dirty="0">
                <a:solidFill>
                  <a:srgbClr val="2B91AF"/>
                </a:solidFill>
                <a:latin typeface="Cascadia Mono" panose="020B0609020000020004" pitchFamily="49" charset="0"/>
              </a:rPr>
              <a:t>Benchmark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]</a:t>
            </a:r>
          </a:p>
          <a:p>
            <a:r>
              <a:rPr lang="en-US" sz="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800" dirty="0">
                <a:solidFill>
                  <a:srgbClr val="0000FF"/>
                </a:solidFill>
                <a:latin typeface="Cascadia Mono" panose="020B0609020000020004" pitchFamily="49" charset="0"/>
              </a:rPr>
              <a:t>bool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IsMatch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() =&gt; _</a:t>
            </a:r>
            <a:r>
              <a:rPr lang="en-US" sz="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regex.IsMatch</a:t>
            </a:r>
            <a:r>
              <a:rPr lang="en-US" sz="800" dirty="0">
                <a:solidFill>
                  <a:srgbClr val="000000"/>
                </a:solidFill>
                <a:latin typeface="Cascadia Mono" panose="020B0609020000020004" pitchFamily="49" charset="0"/>
              </a:rPr>
              <a:t>(_input);</a:t>
            </a:r>
            <a:endParaRPr lang="en-US" sz="8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48619A2-CE2B-3084-F73C-E03CA8ABB442}"/>
              </a:ext>
            </a:extLst>
          </p:cNvPr>
          <p:cNvSpPr txBox="1"/>
          <p:nvPr/>
        </p:nvSpPr>
        <p:spPr>
          <a:xfrm>
            <a:off x="5782733" y="3517535"/>
            <a:ext cx="626745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|  Method |    Runtime |          Options | </a:t>
            </a:r>
            <a:r>
              <a:rPr lang="en-US" sz="1200" dirty="0" err="1">
                <a:solidFill>
                  <a:schemeClr val="bg1"/>
                </a:solidFill>
                <a:latin typeface="Consolas" panose="020B0609020204030204" pitchFamily="49" charset="0"/>
              </a:rPr>
              <a:t>BadInput</a:t>
            </a:r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 |            Mean |</a:t>
            </a:r>
          </a:p>
          <a:p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|-------- |----------- |----------------- |--------- |----------------:|</a:t>
            </a:r>
          </a:p>
          <a:p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| </a:t>
            </a:r>
            <a:r>
              <a:rPr lang="en-US" sz="1200" dirty="0" err="1">
                <a:solidFill>
                  <a:schemeClr val="bg1"/>
                </a:solidFill>
                <a:latin typeface="Consolas" panose="020B0609020204030204" pitchFamily="49" charset="0"/>
              </a:rPr>
              <a:t>IsMatch</a:t>
            </a:r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 |   .NET 7.0 |  </a:t>
            </a:r>
            <a:r>
              <a:rPr lang="en-US" sz="1200" dirty="0" err="1">
                <a:solidFill>
                  <a:schemeClr val="bg1"/>
                </a:solidFill>
                <a:latin typeface="Consolas" panose="020B0609020204030204" pitchFamily="49" charset="0"/>
              </a:rPr>
              <a:t>NonBacktracking</a:t>
            </a:r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 |    False |       154.98 us |</a:t>
            </a:r>
          </a:p>
          <a:p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| </a:t>
            </a:r>
            <a:r>
              <a:rPr lang="en-US" sz="1200" dirty="0" err="1">
                <a:solidFill>
                  <a:schemeClr val="bg1"/>
                </a:solidFill>
                <a:latin typeface="Consolas" panose="020B0609020204030204" pitchFamily="49" charset="0"/>
              </a:rPr>
              <a:t>IsMatch</a:t>
            </a:r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 |   .NET 7.0 |  </a:t>
            </a:r>
            <a:r>
              <a:rPr lang="en-US" sz="1200" dirty="0" err="1">
                <a:solidFill>
                  <a:schemeClr val="bg1"/>
                </a:solidFill>
                <a:latin typeface="Consolas" panose="020B0609020204030204" pitchFamily="49" charset="0"/>
              </a:rPr>
              <a:t>NonBacktracking</a:t>
            </a:r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 |     True |       156.27 us |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E446AE9-7C1D-66C8-5B3B-97477098297C}"/>
              </a:ext>
            </a:extLst>
          </p:cNvPr>
          <p:cNvSpPr txBox="1"/>
          <p:nvPr/>
        </p:nvSpPr>
        <p:spPr>
          <a:xfrm>
            <a:off x="5782733" y="1767044"/>
            <a:ext cx="626745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|  Method |            Runtime |  Options | </a:t>
            </a:r>
            <a:r>
              <a:rPr lang="en-US" sz="1200" dirty="0" err="1">
                <a:solidFill>
                  <a:schemeClr val="bg1"/>
                </a:solidFill>
                <a:latin typeface="Consolas" panose="020B0609020204030204" pitchFamily="49" charset="0"/>
              </a:rPr>
              <a:t>BadInput</a:t>
            </a:r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 |            Mean |</a:t>
            </a:r>
          </a:p>
          <a:p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|-------- |------------------- |--------- |--------- |----------------:|</a:t>
            </a:r>
          </a:p>
          <a:p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| </a:t>
            </a:r>
            <a:r>
              <a:rPr lang="en-US" sz="1200" dirty="0" err="1">
                <a:solidFill>
                  <a:schemeClr val="bg1"/>
                </a:solidFill>
                <a:latin typeface="Consolas" panose="020B0609020204030204" pitchFamily="49" charset="0"/>
              </a:rPr>
              <a:t>IsMatch</a:t>
            </a:r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 | .NET Framework 4.8 | Compiled |    False |       376.16 us |</a:t>
            </a:r>
          </a:p>
          <a:p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| </a:t>
            </a:r>
            <a:r>
              <a:rPr lang="en-US" sz="1200" dirty="0" err="1">
                <a:solidFill>
                  <a:schemeClr val="bg1"/>
                </a:solidFill>
                <a:latin typeface="Consolas" panose="020B0609020204030204" pitchFamily="49" charset="0"/>
              </a:rPr>
              <a:t>IsMatch</a:t>
            </a:r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 |           .NET 6.0 | Compiled |    False |        38.24 us |</a:t>
            </a:r>
          </a:p>
          <a:p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| </a:t>
            </a:r>
            <a:r>
              <a:rPr lang="en-US" sz="1200" dirty="0" err="1">
                <a:solidFill>
                  <a:schemeClr val="bg1"/>
                </a:solidFill>
                <a:latin typeface="Consolas" panose="020B0609020204030204" pitchFamily="49" charset="0"/>
              </a:rPr>
              <a:t>IsMatch</a:t>
            </a:r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 |           .NET 7.0 | Compiled |    False |        33.69 us |</a:t>
            </a:r>
          </a:p>
          <a:p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|         |                    |          |          |                 |</a:t>
            </a:r>
          </a:p>
          <a:p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| </a:t>
            </a:r>
            <a:r>
              <a:rPr lang="en-US" sz="1200" dirty="0" err="1">
                <a:solidFill>
                  <a:schemeClr val="bg1"/>
                </a:solidFill>
                <a:latin typeface="Consolas" panose="020B0609020204030204" pitchFamily="49" charset="0"/>
              </a:rPr>
              <a:t>IsMatch</a:t>
            </a:r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 | .NET Framework 4.8 | Compiled |     True | 4,930,723.14 us |</a:t>
            </a:r>
          </a:p>
          <a:p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| </a:t>
            </a:r>
            <a:r>
              <a:rPr lang="en-US" sz="1200" dirty="0" err="1">
                <a:solidFill>
                  <a:schemeClr val="bg1"/>
                </a:solidFill>
                <a:latin typeface="Consolas" panose="020B0609020204030204" pitchFamily="49" charset="0"/>
              </a:rPr>
              <a:t>IsMatch</a:t>
            </a:r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 |           .NET 6.0 | Compiled |     True | 1,144,403.41 us |</a:t>
            </a:r>
          </a:p>
          <a:p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| </a:t>
            </a:r>
            <a:r>
              <a:rPr lang="en-US" sz="1200" dirty="0" err="1">
                <a:solidFill>
                  <a:schemeClr val="bg1"/>
                </a:solidFill>
                <a:latin typeface="Consolas" panose="020B0609020204030204" pitchFamily="49" charset="0"/>
              </a:rPr>
              <a:t>IsMatch</a:t>
            </a:r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 |           .NET 7.0 | Compiled |     True |   475,131.99 us |</a:t>
            </a:r>
            <a:endParaRPr lang="en-US" sz="1000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pic>
        <p:nvPicPr>
          <p:cNvPr id="18" name="Graphic 17">
            <a:extLst>
              <a:ext uri="{FF2B5EF4-FFF2-40B4-BE49-F238E27FC236}">
                <a16:creationId xmlns:a16="http://schemas.microsoft.com/office/drawing/2014/main" id="{DA5935E3-C11D-43CC-8998-7D21DAC13F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159391" y="4901184"/>
            <a:ext cx="1956816" cy="1956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459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03C3A9-84BD-1CA3-44E6-49C8F6DFB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Lesson:</a:t>
            </a:r>
            <a:br>
              <a:rPr lang="en-US" dirty="0"/>
            </a:br>
            <a:r>
              <a:rPr lang="en-US" dirty="0"/>
              <a:t>Built-in helpers are your friends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F817260E-A132-FDA9-32F0-58CD6CA7EE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60410" y="4710608"/>
            <a:ext cx="1602725" cy="1956816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5BC4C6E0-348A-B9E5-527D-C06A006D94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491684" y="4631554"/>
            <a:ext cx="1602725" cy="1956816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B0A1220B-288D-DE27-8545-34AF7C75F5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57674" y="4896951"/>
            <a:ext cx="1602725" cy="195681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B3FE71C-AACD-AAE7-7275-ABACA3F32522}"/>
              </a:ext>
            </a:extLst>
          </p:cNvPr>
          <p:cNvSpPr txBox="1"/>
          <p:nvPr/>
        </p:nvSpPr>
        <p:spPr>
          <a:xfrm>
            <a:off x="990599" y="1636534"/>
            <a:ext cx="10098348" cy="286232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900" dirty="0">
                <a:solidFill>
                  <a:srgbClr val="0000FF"/>
                </a:solidFill>
                <a:latin typeface="Cascadia Mono" panose="020B0609020000020004" pitchFamily="49" charset="0"/>
              </a:rPr>
              <a:t>private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900" dirty="0">
                <a:solidFill>
                  <a:srgbClr val="0000FF"/>
                </a:solidFill>
                <a:latin typeface="Cascadia Mono" panose="020B0609020000020004" pitchFamily="49" charset="0"/>
              </a:rPr>
              <a:t>static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900" dirty="0">
                <a:solidFill>
                  <a:srgbClr val="0000FF"/>
                </a:solidFill>
                <a:latin typeface="Cascadia Mono" panose="020B0609020000020004" pitchFamily="49" charset="0"/>
              </a:rPr>
              <a:t>readonly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900" dirty="0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s_haystack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9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9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HttpClient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().</a:t>
            </a:r>
            <a:r>
              <a:rPr lang="en-US" sz="9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GetStringAsync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900" dirty="0">
                <a:solidFill>
                  <a:srgbClr val="A31515"/>
                </a:solidFill>
                <a:latin typeface="Cascadia Mono" panose="020B0609020000020004" pitchFamily="49" charset="0"/>
              </a:rPr>
              <a:t>"https://www.gutenberg.org/files/1661/1661-0.txt"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).Result;</a:t>
            </a:r>
          </a:p>
          <a:p>
            <a:endParaRPr lang="en-US" sz="9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[</a:t>
            </a:r>
            <a:r>
              <a:rPr lang="en-US" sz="900" dirty="0">
                <a:solidFill>
                  <a:srgbClr val="2B91AF"/>
                </a:solidFill>
                <a:latin typeface="Cascadia Mono" panose="020B0609020000020004" pitchFamily="49" charset="0"/>
              </a:rPr>
              <a:t>Params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9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StringComparison</a:t>
            </a:r>
            <a:r>
              <a:rPr lang="en-US" sz="9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.Ordinal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9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StringComparison</a:t>
            </a:r>
            <a:r>
              <a:rPr lang="en-US" sz="9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.OrdinalIgnoreCase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)]</a:t>
            </a:r>
          </a:p>
          <a:p>
            <a:r>
              <a:rPr lang="en-US" sz="9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9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StringComparison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 Comparison { </a:t>
            </a:r>
            <a:r>
              <a:rPr lang="en-US" sz="900" dirty="0">
                <a:solidFill>
                  <a:srgbClr val="0000FF"/>
                </a:solidFill>
                <a:latin typeface="Cascadia Mono" panose="020B0609020000020004" pitchFamily="49" charset="0"/>
              </a:rPr>
              <a:t>get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; </a:t>
            </a:r>
            <a:r>
              <a:rPr lang="en-US" sz="900" dirty="0">
                <a:solidFill>
                  <a:srgbClr val="0000FF"/>
                </a:solidFill>
                <a:latin typeface="Cascadia Mono" panose="020B0609020000020004" pitchFamily="49" charset="0"/>
              </a:rPr>
              <a:t>set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; }</a:t>
            </a:r>
          </a:p>
          <a:p>
            <a:endParaRPr lang="en-US" sz="9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[</a:t>
            </a:r>
            <a:r>
              <a:rPr lang="en-US" sz="900" dirty="0">
                <a:solidFill>
                  <a:srgbClr val="2B91AF"/>
                </a:solidFill>
                <a:latin typeface="Cascadia Mono" panose="020B0609020000020004" pitchFamily="49" charset="0"/>
              </a:rPr>
              <a:t>Params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900" dirty="0">
                <a:solidFill>
                  <a:srgbClr val="A31515"/>
                </a:solidFill>
                <a:latin typeface="Cascadia Mono" panose="020B0609020000020004" pitchFamily="49" charset="0"/>
              </a:rPr>
              <a:t>"elementary"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)]</a:t>
            </a:r>
          </a:p>
          <a:p>
            <a:r>
              <a:rPr lang="en-US" sz="9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900" dirty="0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 Needle { </a:t>
            </a:r>
            <a:r>
              <a:rPr lang="en-US" sz="900" dirty="0">
                <a:solidFill>
                  <a:srgbClr val="0000FF"/>
                </a:solidFill>
                <a:latin typeface="Cascadia Mono" panose="020B0609020000020004" pitchFamily="49" charset="0"/>
              </a:rPr>
              <a:t>get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; </a:t>
            </a:r>
            <a:r>
              <a:rPr lang="en-US" sz="900" dirty="0">
                <a:solidFill>
                  <a:srgbClr val="0000FF"/>
                </a:solidFill>
                <a:latin typeface="Cascadia Mono" panose="020B0609020000020004" pitchFamily="49" charset="0"/>
              </a:rPr>
              <a:t>set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; }</a:t>
            </a:r>
          </a:p>
          <a:p>
            <a:endParaRPr lang="en-US" sz="9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[</a:t>
            </a:r>
            <a:r>
              <a:rPr lang="en-US" sz="900" dirty="0">
                <a:solidFill>
                  <a:srgbClr val="2B91AF"/>
                </a:solidFill>
                <a:latin typeface="Cascadia Mono" panose="020B0609020000020004" pitchFamily="49" charset="0"/>
              </a:rPr>
              <a:t>Benchmark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]</a:t>
            </a:r>
          </a:p>
          <a:p>
            <a:r>
              <a:rPr lang="en-US" sz="9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9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 Count()</a:t>
            </a:r>
          </a:p>
          <a:p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9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 count = 0, pos = 0;</a:t>
            </a:r>
          </a:p>
          <a:p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900" dirty="0">
                <a:solidFill>
                  <a:srgbClr val="0000FF"/>
                </a:solidFill>
                <a:latin typeface="Cascadia Mono" panose="020B0609020000020004" pitchFamily="49" charset="0"/>
              </a:rPr>
              <a:t>while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 ((pos = </a:t>
            </a:r>
            <a:r>
              <a:rPr lang="en-US" sz="9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s_haystack.IndexOf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(Needle, pos, Comparison)) &gt;= 0)</a:t>
            </a:r>
          </a:p>
          <a:p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    {</a:t>
            </a:r>
          </a:p>
          <a:p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pos += </a:t>
            </a:r>
            <a:r>
              <a:rPr lang="en-US" sz="9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Needle.Length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count++;</a:t>
            </a:r>
          </a:p>
          <a:p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    }</a:t>
            </a:r>
          </a:p>
          <a:p>
            <a:endParaRPr lang="en-US" sz="9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900" dirty="0">
                <a:solidFill>
                  <a:srgbClr val="0000FF"/>
                </a:solidFill>
                <a:latin typeface="Cascadia Mono" panose="020B0609020000020004" pitchFamily="49" charset="0"/>
              </a:rPr>
              <a:t>return</a:t>
            </a:r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 count;</a:t>
            </a:r>
          </a:p>
          <a:p>
            <a:r>
              <a:rPr lang="en-US" sz="9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  <a:endParaRPr lang="en-US" sz="9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192B164-4C71-3BDD-89CF-B2433CDCF8ED}"/>
              </a:ext>
            </a:extLst>
          </p:cNvPr>
          <p:cNvSpPr txBox="1"/>
          <p:nvPr/>
        </p:nvSpPr>
        <p:spPr>
          <a:xfrm>
            <a:off x="3362612" y="4574543"/>
            <a:ext cx="5494630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Consolas" panose="020B0609020204030204" pitchFamily="49" charset="0"/>
              </a:rPr>
              <a:t>| Method |  Runtime |        Comparison |     Needle |        Mean |</a:t>
            </a:r>
          </a:p>
          <a:p>
            <a:r>
              <a:rPr lang="en-US" sz="1000" dirty="0">
                <a:solidFill>
                  <a:schemeClr val="bg1"/>
                </a:solidFill>
                <a:latin typeface="Consolas" panose="020B0609020204030204" pitchFamily="49" charset="0"/>
              </a:rPr>
              <a:t>|------- |--------- |------------------ |----------- |------------:|</a:t>
            </a:r>
          </a:p>
          <a:p>
            <a:r>
              <a:rPr lang="en-US" sz="1000" dirty="0">
                <a:solidFill>
                  <a:schemeClr val="bg1"/>
                </a:solidFill>
                <a:latin typeface="Consolas" panose="020B0609020204030204" pitchFamily="49" charset="0"/>
              </a:rPr>
              <a:t>|  Count | .NET 6.0 |           Ordinal | elementary | 1,064.00 us |</a:t>
            </a:r>
          </a:p>
          <a:p>
            <a:r>
              <a:rPr lang="en-US" sz="1000" dirty="0">
                <a:solidFill>
                  <a:schemeClr val="bg1"/>
                </a:solidFill>
                <a:latin typeface="Consolas" panose="020B0609020204030204" pitchFamily="49" charset="0"/>
              </a:rPr>
              <a:t>|  Count | .NET 7.0 |           Ordinal | elementary |    57.93 us |</a:t>
            </a:r>
          </a:p>
          <a:p>
            <a:r>
              <a:rPr lang="en-US" sz="1000" dirty="0">
                <a:solidFill>
                  <a:schemeClr val="bg1"/>
                </a:solidFill>
                <a:latin typeface="Consolas" panose="020B0609020204030204" pitchFamily="49" charset="0"/>
              </a:rPr>
              <a:t>|        |          |                   |            |             |</a:t>
            </a:r>
          </a:p>
          <a:p>
            <a:r>
              <a:rPr lang="en-US" sz="1000" dirty="0">
                <a:solidFill>
                  <a:schemeClr val="bg1"/>
                </a:solidFill>
                <a:latin typeface="Consolas" panose="020B0609020204030204" pitchFamily="49" charset="0"/>
              </a:rPr>
              <a:t>|  Count | .NET 6.0 | </a:t>
            </a:r>
            <a:r>
              <a:rPr lang="en-US" sz="1000" dirty="0" err="1">
                <a:solidFill>
                  <a:schemeClr val="bg1"/>
                </a:solidFill>
                <a:latin typeface="Consolas" panose="020B0609020204030204" pitchFamily="49" charset="0"/>
              </a:rPr>
              <a:t>OrdinalIgnoreCase</a:t>
            </a:r>
            <a:r>
              <a:rPr lang="en-US" sz="1000" dirty="0">
                <a:solidFill>
                  <a:schemeClr val="bg1"/>
                </a:solidFill>
                <a:latin typeface="Consolas" panose="020B0609020204030204" pitchFamily="49" charset="0"/>
              </a:rPr>
              <a:t> | elementary | 2,332.51 us |</a:t>
            </a:r>
          </a:p>
          <a:p>
            <a:r>
              <a:rPr lang="en-US" sz="1000" dirty="0">
                <a:solidFill>
                  <a:schemeClr val="bg1"/>
                </a:solidFill>
                <a:latin typeface="Consolas" panose="020B0609020204030204" pitchFamily="49" charset="0"/>
              </a:rPr>
              <a:t>|  Count | .NET 7.0 | </a:t>
            </a:r>
            <a:r>
              <a:rPr lang="en-US" sz="1000" dirty="0" err="1">
                <a:solidFill>
                  <a:schemeClr val="bg1"/>
                </a:solidFill>
                <a:latin typeface="Consolas" panose="020B0609020204030204" pitchFamily="49" charset="0"/>
              </a:rPr>
              <a:t>OrdinalIgnoreCase</a:t>
            </a:r>
            <a:r>
              <a:rPr lang="en-US" sz="1000" dirty="0">
                <a:solidFill>
                  <a:schemeClr val="bg1"/>
                </a:solidFill>
                <a:latin typeface="Consolas" panose="020B0609020204030204" pitchFamily="49" charset="0"/>
              </a:rPr>
              <a:t> | elementary |   631.75 us |</a:t>
            </a:r>
          </a:p>
        </p:txBody>
      </p:sp>
    </p:spTree>
    <p:extLst>
      <p:ext uri="{BB962C8B-B14F-4D97-AF65-F5344CB8AC3E}">
        <p14:creationId xmlns:p14="http://schemas.microsoft.com/office/powerpoint/2010/main" val="3738712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raphic 21">
            <a:extLst>
              <a:ext uri="{FF2B5EF4-FFF2-40B4-BE49-F238E27FC236}">
                <a16:creationId xmlns:a16="http://schemas.microsoft.com/office/drawing/2014/main" id="{1423AC15-C3CF-3E6D-FE03-EE3E8DB90D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81102" y="5091848"/>
            <a:ext cx="1956816" cy="176615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018A387-4935-7AEA-8DEF-4B2DCA412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Lesson:</a:t>
            </a:r>
            <a:br>
              <a:rPr lang="en-US" dirty="0"/>
            </a:br>
            <a:r>
              <a:rPr lang="en-US" dirty="0"/>
              <a:t>Work-arounds Should Be Revisited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977188-4013-CCD0-EC75-E0CB540D09B8}"/>
              </a:ext>
            </a:extLst>
          </p:cNvPr>
          <p:cNvSpPr txBox="1"/>
          <p:nvPr/>
        </p:nvSpPr>
        <p:spPr>
          <a:xfrm>
            <a:off x="192186" y="1848585"/>
            <a:ext cx="4143783" cy="101566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[</a:t>
            </a:r>
            <a:r>
              <a:rPr lang="en-US" sz="1200" dirty="0">
                <a:solidFill>
                  <a:srgbClr val="2B91AF"/>
                </a:solidFill>
                <a:latin typeface="Cascadia Mono" panose="020B0609020000020004" pitchFamily="49" charset="0"/>
              </a:rPr>
              <a:t>Benchmark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]</a:t>
            </a:r>
          </a:p>
          <a:p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[</a:t>
            </a:r>
            <a:r>
              <a:rPr lang="en-US" sz="1200" dirty="0">
                <a:solidFill>
                  <a:srgbClr val="2B91AF"/>
                </a:solidFill>
                <a:latin typeface="Cascadia Mono" panose="020B0609020000020004" pitchFamily="49" charset="0"/>
              </a:rPr>
              <a:t>Arguments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200" dirty="0">
                <a:solidFill>
                  <a:srgbClr val="A31515"/>
                </a:solidFill>
                <a:latin typeface="Cascadia Mono" panose="020B0609020000020004" pitchFamily="49" charset="0"/>
              </a:rPr>
              <a:t>"http://microsoft.com"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)]</a:t>
            </a:r>
          </a:p>
          <a:p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bool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StartsWith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text) =&gt;</a:t>
            </a:r>
          </a:p>
          <a:p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2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text.StartsWith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200" dirty="0">
                <a:solidFill>
                  <a:srgbClr val="A31515"/>
                </a:solidFill>
                <a:latin typeface="Cascadia Mono" panose="020B0609020000020004" pitchFamily="49" charset="0"/>
              </a:rPr>
              <a:t>"https://"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,</a:t>
            </a:r>
          </a:p>
          <a:p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12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StringComparison</a:t>
            </a:r>
            <a:r>
              <a:rPr lang="en-US" sz="12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.OrdinalIgnoreCase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AA7427-86AC-5AF1-241A-00FAE2C0BF54}"/>
              </a:ext>
            </a:extLst>
          </p:cNvPr>
          <p:cNvSpPr txBox="1"/>
          <p:nvPr/>
        </p:nvSpPr>
        <p:spPr>
          <a:xfrm>
            <a:off x="192184" y="2984595"/>
            <a:ext cx="4143783" cy="230832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[</a:t>
            </a:r>
            <a:r>
              <a:rPr lang="en-US" sz="1200" dirty="0">
                <a:solidFill>
                  <a:srgbClr val="2B91AF"/>
                </a:solidFill>
                <a:latin typeface="Cascadia Mono" panose="020B0609020000020004" pitchFamily="49" charset="0"/>
              </a:rPr>
              <a:t>Benchmark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]</a:t>
            </a:r>
          </a:p>
          <a:p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[</a:t>
            </a:r>
            <a:r>
              <a:rPr lang="en-US" sz="1200" dirty="0">
                <a:solidFill>
                  <a:srgbClr val="2B91AF"/>
                </a:solidFill>
                <a:latin typeface="Cascadia Mono" panose="020B0609020000020004" pitchFamily="49" charset="0"/>
              </a:rPr>
              <a:t>Arguments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200" dirty="0">
                <a:solidFill>
                  <a:srgbClr val="A31515"/>
                </a:solidFill>
                <a:latin typeface="Cascadia Mono" panose="020B0609020000020004" pitchFamily="49" charset="0"/>
              </a:rPr>
              <a:t>"http://microsoft.com"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)]</a:t>
            </a:r>
          </a:p>
          <a:p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bool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OpenCoded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text) =&gt;</a:t>
            </a:r>
          </a:p>
          <a:p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2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text.Length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&gt;= 8 &amp;&amp;</a:t>
            </a:r>
          </a:p>
          <a:p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(text[0] | 0x20) == </a:t>
            </a:r>
            <a:r>
              <a:rPr lang="en-US" sz="1200" dirty="0">
                <a:solidFill>
                  <a:srgbClr val="A31515"/>
                </a:solidFill>
                <a:latin typeface="Cascadia Mono" panose="020B0609020000020004" pitchFamily="49" charset="0"/>
              </a:rPr>
              <a:t>'h'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&amp;&amp;</a:t>
            </a:r>
          </a:p>
          <a:p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(text[1] | 0x20) == </a:t>
            </a:r>
            <a:r>
              <a:rPr lang="en-US" sz="1200" dirty="0">
                <a:solidFill>
                  <a:srgbClr val="A31515"/>
                </a:solidFill>
                <a:latin typeface="Cascadia Mono" panose="020B0609020000020004" pitchFamily="49" charset="0"/>
              </a:rPr>
              <a:t>'t'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&amp;&amp;</a:t>
            </a:r>
          </a:p>
          <a:p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(text[2] | 0x20) == </a:t>
            </a:r>
            <a:r>
              <a:rPr lang="en-US" sz="1200" dirty="0">
                <a:solidFill>
                  <a:srgbClr val="A31515"/>
                </a:solidFill>
                <a:latin typeface="Cascadia Mono" panose="020B0609020000020004" pitchFamily="49" charset="0"/>
              </a:rPr>
              <a:t>'t'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&amp;&amp;</a:t>
            </a:r>
          </a:p>
          <a:p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(text[3] | 0x20) == </a:t>
            </a:r>
            <a:r>
              <a:rPr lang="en-US" sz="1200" dirty="0">
                <a:solidFill>
                  <a:srgbClr val="A31515"/>
                </a:solidFill>
                <a:latin typeface="Cascadia Mono" panose="020B0609020000020004" pitchFamily="49" charset="0"/>
              </a:rPr>
              <a:t>'p'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&amp;&amp;</a:t>
            </a:r>
          </a:p>
          <a:p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(text[4] | 0x20) == </a:t>
            </a:r>
            <a:r>
              <a:rPr lang="en-US" sz="1200" dirty="0">
                <a:solidFill>
                  <a:srgbClr val="A31515"/>
                </a:solidFill>
                <a:latin typeface="Cascadia Mono" panose="020B0609020000020004" pitchFamily="49" charset="0"/>
              </a:rPr>
              <a:t>'s'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&amp;&amp;</a:t>
            </a:r>
          </a:p>
          <a:p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text[5] == </a:t>
            </a:r>
            <a:r>
              <a:rPr lang="en-US" sz="1200" dirty="0">
                <a:solidFill>
                  <a:srgbClr val="A31515"/>
                </a:solidFill>
                <a:latin typeface="Cascadia Mono" panose="020B0609020000020004" pitchFamily="49" charset="0"/>
              </a:rPr>
              <a:t>':'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&amp;&amp;</a:t>
            </a:r>
          </a:p>
          <a:p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text[6] == </a:t>
            </a:r>
            <a:r>
              <a:rPr lang="en-US" sz="1200" dirty="0">
                <a:solidFill>
                  <a:srgbClr val="A31515"/>
                </a:solidFill>
                <a:latin typeface="Cascadia Mono" panose="020B0609020000020004" pitchFamily="49" charset="0"/>
              </a:rPr>
              <a:t>'/'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&amp;&amp;</a:t>
            </a:r>
          </a:p>
          <a:p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text[7] == </a:t>
            </a:r>
            <a:r>
              <a:rPr lang="en-US" sz="1200" dirty="0">
                <a:solidFill>
                  <a:srgbClr val="A31515"/>
                </a:solidFill>
                <a:latin typeface="Cascadia Mono" panose="020B0609020000020004" pitchFamily="49" charset="0"/>
              </a:rPr>
              <a:t>'/'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  <a:endParaRPr lang="en-US" sz="12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1AEB286-C0EB-C2C5-9316-30828E5C6A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68329" y="3371666"/>
            <a:ext cx="7493385" cy="82554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9E5E767-EFB1-668B-50EF-E86712EE0C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68329" y="4582949"/>
            <a:ext cx="7569589" cy="78744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0B4F43D-DBD4-5A3D-873A-92BB4EE8D708}"/>
              </a:ext>
            </a:extLst>
          </p:cNvPr>
          <p:cNvSpPr txBox="1"/>
          <p:nvPr/>
        </p:nvSpPr>
        <p:spPr>
          <a:xfrm>
            <a:off x="11308279" y="4266219"/>
            <a:ext cx="785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.NET 7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B18DE4D-D502-7E9F-F862-A75770B3F9D3}"/>
              </a:ext>
            </a:extLst>
          </p:cNvPr>
          <p:cNvSpPr txBox="1"/>
          <p:nvPr/>
        </p:nvSpPr>
        <p:spPr>
          <a:xfrm>
            <a:off x="11257688" y="3052063"/>
            <a:ext cx="785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.NET 6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1439CCD-6979-6CBC-E891-5582C5453765}"/>
              </a:ext>
            </a:extLst>
          </p:cNvPr>
          <p:cNvSpPr txBox="1"/>
          <p:nvPr/>
        </p:nvSpPr>
        <p:spPr>
          <a:xfrm>
            <a:off x="9964915" y="1805905"/>
            <a:ext cx="20730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.NET Framework 4.8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5224314-501D-DD4A-9F6A-969A137CD78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30226" y="2127301"/>
            <a:ext cx="7569589" cy="857294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B79EDDB1-B37F-87CB-022D-8FCE7766B52E}"/>
              </a:ext>
            </a:extLst>
          </p:cNvPr>
          <p:cNvSpPr txBox="1"/>
          <p:nvPr/>
        </p:nvSpPr>
        <p:spPr>
          <a:xfrm>
            <a:off x="231152" y="5478604"/>
            <a:ext cx="3142816" cy="120032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800" dirty="0" err="1">
                <a:latin typeface="Consolas" panose="020B0609020204030204" pitchFamily="49" charset="0"/>
              </a:rPr>
              <a:t>vmovupd</a:t>
            </a:r>
            <a:r>
              <a:rPr lang="en-US" sz="800" dirty="0">
                <a:latin typeface="Consolas" panose="020B0609020204030204" pitchFamily="49" charset="0"/>
              </a:rPr>
              <a:t>  xmm0, </a:t>
            </a:r>
            <a:r>
              <a:rPr lang="en-US" sz="800" dirty="0" err="1">
                <a:latin typeface="Consolas" panose="020B0609020204030204" pitchFamily="49" charset="0"/>
              </a:rPr>
              <a:t>xmmword</a:t>
            </a:r>
            <a:r>
              <a:rPr lang="en-US" sz="800" dirty="0">
                <a:latin typeface="Consolas" panose="020B0609020204030204" pitchFamily="49" charset="0"/>
              </a:rPr>
              <a:t> </a:t>
            </a:r>
            <a:r>
              <a:rPr lang="en-US" sz="800" dirty="0" err="1">
                <a:latin typeface="Consolas" panose="020B0609020204030204" pitchFamily="49" charset="0"/>
              </a:rPr>
              <a:t>ptr</a:t>
            </a:r>
            <a:r>
              <a:rPr lang="en-US" sz="800" dirty="0">
                <a:latin typeface="Consolas" panose="020B0609020204030204" pitchFamily="49" charset="0"/>
              </a:rPr>
              <a:t> [rcx+0CH]</a:t>
            </a:r>
          </a:p>
          <a:p>
            <a:r>
              <a:rPr lang="en-US" sz="800" dirty="0" err="1">
                <a:latin typeface="Consolas" panose="020B0609020204030204" pitchFamily="49" charset="0"/>
              </a:rPr>
              <a:t>vpor</a:t>
            </a:r>
            <a:r>
              <a:rPr lang="en-US" sz="800" dirty="0">
                <a:latin typeface="Consolas" panose="020B0609020204030204" pitchFamily="49" charset="0"/>
              </a:rPr>
              <a:t>     xmm0, xmm0, </a:t>
            </a:r>
            <a:r>
              <a:rPr lang="en-US" sz="800" dirty="0" err="1">
                <a:latin typeface="Consolas" panose="020B0609020204030204" pitchFamily="49" charset="0"/>
              </a:rPr>
              <a:t>xmmword</a:t>
            </a:r>
            <a:r>
              <a:rPr lang="en-US" sz="800" dirty="0">
                <a:latin typeface="Consolas" panose="020B0609020204030204" pitchFamily="49" charset="0"/>
              </a:rPr>
              <a:t> </a:t>
            </a:r>
            <a:r>
              <a:rPr lang="en-US" sz="800" dirty="0" err="1">
                <a:latin typeface="Consolas" panose="020B0609020204030204" pitchFamily="49" charset="0"/>
              </a:rPr>
              <a:t>ptr</a:t>
            </a:r>
            <a:r>
              <a:rPr lang="en-US" sz="800" dirty="0">
                <a:latin typeface="Consolas" panose="020B0609020204030204" pitchFamily="49" charset="0"/>
              </a:rPr>
              <a:t> [</a:t>
            </a:r>
            <a:r>
              <a:rPr lang="en-US" sz="800" dirty="0" err="1">
                <a:latin typeface="Consolas" panose="020B0609020204030204" pitchFamily="49" charset="0"/>
              </a:rPr>
              <a:t>reloc</a:t>
            </a:r>
            <a:r>
              <a:rPr lang="en-US" sz="800" dirty="0">
                <a:latin typeface="Consolas" panose="020B0609020204030204" pitchFamily="49" charset="0"/>
              </a:rPr>
              <a:t> @RWD00]</a:t>
            </a:r>
          </a:p>
          <a:p>
            <a:r>
              <a:rPr lang="en-US" sz="800" dirty="0" err="1">
                <a:latin typeface="Consolas" panose="020B0609020204030204" pitchFamily="49" charset="0"/>
              </a:rPr>
              <a:t>vpxor</a:t>
            </a:r>
            <a:r>
              <a:rPr lang="en-US" sz="800" dirty="0">
                <a:latin typeface="Consolas" panose="020B0609020204030204" pitchFamily="49" charset="0"/>
              </a:rPr>
              <a:t>    xmm0, xmm0, </a:t>
            </a:r>
            <a:r>
              <a:rPr lang="en-US" sz="800" dirty="0" err="1">
                <a:latin typeface="Consolas" panose="020B0609020204030204" pitchFamily="49" charset="0"/>
              </a:rPr>
              <a:t>xmmword</a:t>
            </a:r>
            <a:r>
              <a:rPr lang="en-US" sz="800" dirty="0">
                <a:latin typeface="Consolas" panose="020B0609020204030204" pitchFamily="49" charset="0"/>
              </a:rPr>
              <a:t> </a:t>
            </a:r>
            <a:r>
              <a:rPr lang="en-US" sz="800" dirty="0" err="1">
                <a:latin typeface="Consolas" panose="020B0609020204030204" pitchFamily="49" charset="0"/>
              </a:rPr>
              <a:t>ptr</a:t>
            </a:r>
            <a:r>
              <a:rPr lang="en-US" sz="800" dirty="0">
                <a:latin typeface="Consolas" panose="020B0609020204030204" pitchFamily="49" charset="0"/>
              </a:rPr>
              <a:t> [</a:t>
            </a:r>
            <a:r>
              <a:rPr lang="en-US" sz="800" dirty="0" err="1">
                <a:latin typeface="Consolas" panose="020B0609020204030204" pitchFamily="49" charset="0"/>
              </a:rPr>
              <a:t>reloc</a:t>
            </a:r>
            <a:r>
              <a:rPr lang="en-US" sz="800" dirty="0">
                <a:latin typeface="Consolas" panose="020B0609020204030204" pitchFamily="49" charset="0"/>
              </a:rPr>
              <a:t> @RWD16]</a:t>
            </a:r>
          </a:p>
          <a:p>
            <a:r>
              <a:rPr lang="en-US" sz="800" dirty="0" err="1">
                <a:latin typeface="Consolas" panose="020B0609020204030204" pitchFamily="49" charset="0"/>
              </a:rPr>
              <a:t>vptest</a:t>
            </a:r>
            <a:r>
              <a:rPr lang="en-US" sz="800" dirty="0">
                <a:latin typeface="Consolas" panose="020B0609020204030204" pitchFamily="49" charset="0"/>
              </a:rPr>
              <a:t>   xmm0, xmm0</a:t>
            </a:r>
          </a:p>
          <a:p>
            <a:r>
              <a:rPr lang="en-US" sz="800" dirty="0" err="1">
                <a:latin typeface="Consolas" panose="020B0609020204030204" pitchFamily="49" charset="0"/>
              </a:rPr>
              <a:t>sete</a:t>
            </a:r>
            <a:r>
              <a:rPr lang="en-US" sz="800" dirty="0">
                <a:latin typeface="Consolas" panose="020B0609020204030204" pitchFamily="49" charset="0"/>
              </a:rPr>
              <a:t>     al</a:t>
            </a:r>
          </a:p>
          <a:p>
            <a:r>
              <a:rPr lang="en-US" sz="800" dirty="0" err="1">
                <a:latin typeface="Consolas" panose="020B0609020204030204" pitchFamily="49" charset="0"/>
              </a:rPr>
              <a:t>movzx</a:t>
            </a:r>
            <a:r>
              <a:rPr lang="en-US" sz="800" dirty="0">
                <a:latin typeface="Consolas" panose="020B0609020204030204" pitchFamily="49" charset="0"/>
              </a:rPr>
              <a:t>    </a:t>
            </a:r>
            <a:r>
              <a:rPr lang="en-US" sz="800" dirty="0" err="1">
                <a:latin typeface="Consolas" panose="020B0609020204030204" pitchFamily="49" charset="0"/>
              </a:rPr>
              <a:t>rax</a:t>
            </a:r>
            <a:r>
              <a:rPr lang="en-US" sz="800" dirty="0">
                <a:latin typeface="Consolas" panose="020B0609020204030204" pitchFamily="49" charset="0"/>
              </a:rPr>
              <a:t>, al</a:t>
            </a:r>
          </a:p>
          <a:p>
            <a:r>
              <a:rPr lang="en-US" sz="800" dirty="0">
                <a:latin typeface="Consolas" panose="020B0609020204030204" pitchFamily="49" charset="0"/>
              </a:rPr>
              <a:t>...</a:t>
            </a:r>
          </a:p>
          <a:p>
            <a:r>
              <a:rPr lang="en-US" sz="800" dirty="0">
                <a:latin typeface="Consolas" panose="020B0609020204030204" pitchFamily="49" charset="0"/>
              </a:rPr>
              <a:t>RWD00   </a:t>
            </a:r>
            <a:r>
              <a:rPr lang="en-US" sz="800" dirty="0" err="1">
                <a:latin typeface="Consolas" panose="020B0609020204030204" pitchFamily="49" charset="0"/>
              </a:rPr>
              <a:t>dq</a:t>
            </a:r>
            <a:r>
              <a:rPr lang="en-US" sz="800" dirty="0">
                <a:latin typeface="Consolas" panose="020B0609020204030204" pitchFamily="49" charset="0"/>
              </a:rPr>
              <a:t>      0020002000200020h, 0000000000000020h</a:t>
            </a:r>
          </a:p>
          <a:p>
            <a:r>
              <a:rPr lang="en-US" sz="800" dirty="0">
                <a:latin typeface="Consolas" panose="020B0609020204030204" pitchFamily="49" charset="0"/>
              </a:rPr>
              <a:t>RWD16   </a:t>
            </a:r>
            <a:r>
              <a:rPr lang="en-US" sz="800" dirty="0" err="1">
                <a:latin typeface="Consolas" panose="020B0609020204030204" pitchFamily="49" charset="0"/>
              </a:rPr>
              <a:t>dq</a:t>
            </a:r>
            <a:r>
              <a:rPr lang="en-US" sz="800" dirty="0">
                <a:latin typeface="Consolas" panose="020B0609020204030204" pitchFamily="49" charset="0"/>
              </a:rPr>
              <a:t>      0070007400740068h, 002F002F003A0073h</a:t>
            </a:r>
          </a:p>
        </p:txBody>
      </p:sp>
    </p:spTree>
    <p:extLst>
      <p:ext uri="{BB962C8B-B14F-4D97-AF65-F5344CB8AC3E}">
        <p14:creationId xmlns:p14="http://schemas.microsoft.com/office/powerpoint/2010/main" val="611223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13" grpId="0"/>
      <p:bldP spid="14" grpId="0"/>
      <p:bldP spid="15" grpId="0"/>
      <p:bldP spid="21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1460</Words>
  <Application>Microsoft Office PowerPoint</Application>
  <PresentationFormat>Widescreen</PresentationFormat>
  <Paragraphs>184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Cascadia Mono</vt:lpstr>
      <vt:lpstr>Consolas</vt:lpstr>
      <vt:lpstr>Open Sans</vt:lpstr>
      <vt:lpstr>Open Sans Light</vt:lpstr>
      <vt:lpstr>Office Theme</vt:lpstr>
      <vt:lpstr>PowerPoint Presentation</vt:lpstr>
      <vt:lpstr>Performance Improvements in .NET 7</vt:lpstr>
      <vt:lpstr>PowerPoint Presentation</vt:lpstr>
      <vt:lpstr>Lesson: Find Ways To Have Your Cake And Eat It, Too</vt:lpstr>
      <vt:lpstr>Lesson: Don’t Make Everyone Duplicate Efforts</vt:lpstr>
      <vt:lpstr>Lesson: CS research is on-going</vt:lpstr>
      <vt:lpstr>Lesson: CS research is on-going, cont.</vt:lpstr>
      <vt:lpstr>Lesson: Built-in helpers are your friends</vt:lpstr>
      <vt:lpstr>Lesson: Work-arounds Should Be Revisited</vt:lpstr>
      <vt:lpstr>Lesson: There’s Always More Opportunity</vt:lpstr>
      <vt:lpstr>Lesson: Be Thoughtful About Your Defaults</vt:lpstr>
      <vt:lpstr>Thanks for joining!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stoub@microsoft.com</dc:creator>
  <cp:lastModifiedBy>Stephen Toub</cp:lastModifiedBy>
  <cp:revision>2</cp:revision>
  <dcterms:created xsi:type="dcterms:W3CDTF">2022-11-17T17:46:20Z</dcterms:created>
  <dcterms:modified xsi:type="dcterms:W3CDTF">2022-11-17T17:46:57Z</dcterms:modified>
</cp:coreProperties>
</file>

<file path=docProps/thumbnail.jpeg>
</file>